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44"/>
  </p:notesMasterIdLst>
  <p:sldIdLst>
    <p:sldId id="256" r:id="rId2"/>
    <p:sldId id="364" r:id="rId3"/>
    <p:sldId id="360" r:id="rId4"/>
    <p:sldId id="369" r:id="rId5"/>
    <p:sldId id="370" r:id="rId6"/>
    <p:sldId id="363" r:id="rId7"/>
    <p:sldId id="365" r:id="rId8"/>
    <p:sldId id="371" r:id="rId9"/>
    <p:sldId id="368" r:id="rId10"/>
    <p:sldId id="367" r:id="rId11"/>
    <p:sldId id="372" r:id="rId12"/>
    <p:sldId id="257" r:id="rId13"/>
    <p:sldId id="351" r:id="rId14"/>
    <p:sldId id="352" r:id="rId15"/>
    <p:sldId id="353" r:id="rId16"/>
    <p:sldId id="354" r:id="rId17"/>
    <p:sldId id="373" r:id="rId18"/>
    <p:sldId id="355" r:id="rId19"/>
    <p:sldId id="267" r:id="rId20"/>
    <p:sldId id="265" r:id="rId21"/>
    <p:sldId id="264" r:id="rId22"/>
    <p:sldId id="374" r:id="rId23"/>
    <p:sldId id="319" r:id="rId24"/>
    <p:sldId id="323" r:id="rId25"/>
    <p:sldId id="333" r:id="rId26"/>
    <p:sldId id="334" r:id="rId27"/>
    <p:sldId id="335" r:id="rId28"/>
    <p:sldId id="375" r:id="rId29"/>
    <p:sldId id="337" r:id="rId30"/>
    <p:sldId id="376" r:id="rId31"/>
    <p:sldId id="348" r:id="rId32"/>
    <p:sldId id="349" r:id="rId33"/>
    <p:sldId id="350" r:id="rId34"/>
    <p:sldId id="377" r:id="rId35"/>
    <p:sldId id="272" r:id="rId36"/>
    <p:sldId id="273" r:id="rId37"/>
    <p:sldId id="274" r:id="rId38"/>
    <p:sldId id="378" r:id="rId39"/>
    <p:sldId id="276" r:id="rId40"/>
    <p:sldId id="379" r:id="rId41"/>
    <p:sldId id="381" r:id="rId42"/>
    <p:sldId id="38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9749"/>
    <a:srgbClr val="2EC78F"/>
    <a:srgbClr val="C3EDDF"/>
    <a:srgbClr val="003B00"/>
    <a:srgbClr val="FF85C5"/>
    <a:srgbClr val="F3DFBB"/>
    <a:srgbClr val="F4E1BD"/>
    <a:srgbClr val="89A097"/>
    <a:srgbClr val="8CA197"/>
    <a:srgbClr val="F4E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8B6250-C539-487C-92AB-BFF32DEF65E4}" v="1303" dt="2026-04-14T11:00:56.893"/>
    <p1510:client id="{A978BCE0-B0E5-9D7E-9836-505DBB9CBEC9}" v="444" dt="2026-04-13T21:06:38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875" autoAdjust="0"/>
  </p:normalViewPr>
  <p:slideViewPr>
    <p:cSldViewPr snapToGrid="0">
      <p:cViewPr varScale="1">
        <p:scale>
          <a:sx n="79" d="100"/>
          <a:sy n="79" d="100"/>
        </p:scale>
        <p:origin x="74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0D3753-1C7B-4179-874B-3D56BC926D4F}" type="doc">
      <dgm:prSet loTypeId="urn:microsoft.com/office/officeart/2005/8/layout/hProcess9" loCatId="process" qsTypeId="urn:microsoft.com/office/officeart/2005/8/quickstyle/simple1" qsCatId="simple" csTypeId="urn:microsoft.com/office/officeart/2005/8/colors/colorful3" csCatId="colorful" phldr="1"/>
      <dgm:spPr/>
    </dgm:pt>
    <dgm:pt modelId="{9AF95673-C7F6-4B69-9AE6-A0C98B556E6C}">
      <dgm:prSet phldrT="[Tekst]"/>
      <dgm:spPr/>
      <dgm:t>
        <a:bodyPr/>
        <a:lstStyle/>
        <a:p>
          <a:r>
            <a:rPr lang="nb-NO" noProof="0" dirty="0"/>
            <a:t>Statsbudsjettet Folketrygdloven</a:t>
          </a:r>
        </a:p>
      </dgm:t>
    </dgm:pt>
    <dgm:pt modelId="{8BDF42C7-2CBC-4C2E-8AC2-74C6BE2E0838}" type="parTrans" cxnId="{58C987F7-C4EC-440B-BD85-40635B1B2F57}">
      <dgm:prSet/>
      <dgm:spPr/>
      <dgm:t>
        <a:bodyPr/>
        <a:lstStyle/>
        <a:p>
          <a:endParaRPr lang="nb-NO"/>
        </a:p>
      </dgm:t>
    </dgm:pt>
    <dgm:pt modelId="{8B0CAF56-D71D-4985-9C11-C2E3C4769368}" type="sibTrans" cxnId="{58C987F7-C4EC-440B-BD85-40635B1B2F57}">
      <dgm:prSet/>
      <dgm:spPr/>
      <dgm:t>
        <a:bodyPr/>
        <a:lstStyle/>
        <a:p>
          <a:endParaRPr lang="nb-NO"/>
        </a:p>
      </dgm:t>
    </dgm:pt>
    <dgm:pt modelId="{D439D3E2-E23B-4783-825B-9C6BA2481B36}">
      <dgm:prSet phldrT="[Tekst]"/>
      <dgm:spPr/>
      <dgm:t>
        <a:bodyPr/>
        <a:lstStyle/>
        <a:p>
          <a:r>
            <a:rPr lang="nb-NO" noProof="0"/>
            <a:t>Forskrift</a:t>
          </a:r>
        </a:p>
      </dgm:t>
    </dgm:pt>
    <dgm:pt modelId="{D4EDDDDC-23EA-4619-96DC-10E9AABB1A1C}" type="parTrans" cxnId="{F4B282CD-44F4-4EFE-9DE1-3E7418135027}">
      <dgm:prSet/>
      <dgm:spPr/>
      <dgm:t>
        <a:bodyPr/>
        <a:lstStyle/>
        <a:p>
          <a:endParaRPr lang="nb-NO"/>
        </a:p>
      </dgm:t>
    </dgm:pt>
    <dgm:pt modelId="{3E8DE5DB-797C-4980-9626-008B809A8466}" type="sibTrans" cxnId="{F4B282CD-44F4-4EFE-9DE1-3E7418135027}">
      <dgm:prSet/>
      <dgm:spPr/>
      <dgm:t>
        <a:bodyPr/>
        <a:lstStyle/>
        <a:p>
          <a:endParaRPr lang="nb-NO"/>
        </a:p>
      </dgm:t>
    </dgm:pt>
    <dgm:pt modelId="{3352B8CE-9B10-423C-B982-FC7CD38CBC8A}">
      <dgm:prSet phldrT="[Tekst]"/>
      <dgm:spPr/>
      <dgm:t>
        <a:bodyPr/>
        <a:lstStyle/>
        <a:p>
          <a:r>
            <a:rPr lang="nb-NO" noProof="0"/>
            <a:t>Rundskriv</a:t>
          </a:r>
        </a:p>
      </dgm:t>
    </dgm:pt>
    <dgm:pt modelId="{F2BA776B-7903-4F40-BED1-752857CA0CA7}" type="parTrans" cxnId="{14654300-453D-4006-B260-A5A4F9238489}">
      <dgm:prSet/>
      <dgm:spPr/>
      <dgm:t>
        <a:bodyPr/>
        <a:lstStyle/>
        <a:p>
          <a:endParaRPr lang="nb-NO"/>
        </a:p>
      </dgm:t>
    </dgm:pt>
    <dgm:pt modelId="{F924054E-8452-4FE5-95CE-AC49FDE90FD2}" type="sibTrans" cxnId="{14654300-453D-4006-B260-A5A4F9238489}">
      <dgm:prSet/>
      <dgm:spPr/>
      <dgm:t>
        <a:bodyPr/>
        <a:lstStyle/>
        <a:p>
          <a:endParaRPr lang="nb-NO"/>
        </a:p>
      </dgm:t>
    </dgm:pt>
    <dgm:pt modelId="{C076DA4A-1A74-4FDE-8A07-425F6372064E}">
      <dgm:prSet phldrT="[Tekst]"/>
      <dgm:spPr/>
      <dgm:t>
        <a:bodyPr/>
        <a:lstStyle/>
        <a:p>
          <a:r>
            <a:rPr lang="nb-NO" noProof="0"/>
            <a:t>Saksbehandling</a:t>
          </a:r>
        </a:p>
      </dgm:t>
    </dgm:pt>
    <dgm:pt modelId="{64C62595-6206-4D8F-B9B2-14854F9219B1}" type="parTrans" cxnId="{DBEFECB2-7E86-4BE9-9F6B-7169946FDE26}">
      <dgm:prSet/>
      <dgm:spPr/>
      <dgm:t>
        <a:bodyPr/>
        <a:lstStyle/>
        <a:p>
          <a:endParaRPr lang="nb-NO"/>
        </a:p>
      </dgm:t>
    </dgm:pt>
    <dgm:pt modelId="{D45B9FDA-5D5D-40DD-83D6-7B9C0E15E802}" type="sibTrans" cxnId="{DBEFECB2-7E86-4BE9-9F6B-7169946FDE26}">
      <dgm:prSet/>
      <dgm:spPr/>
      <dgm:t>
        <a:bodyPr/>
        <a:lstStyle/>
        <a:p>
          <a:endParaRPr lang="nb-NO"/>
        </a:p>
      </dgm:t>
    </dgm:pt>
    <dgm:pt modelId="{5A3CE29B-5927-44B0-BE9F-EF05BA97AB22}" type="pres">
      <dgm:prSet presAssocID="{7D0D3753-1C7B-4179-874B-3D56BC926D4F}" presName="CompostProcess" presStyleCnt="0">
        <dgm:presLayoutVars>
          <dgm:dir/>
          <dgm:resizeHandles val="exact"/>
        </dgm:presLayoutVars>
      </dgm:prSet>
      <dgm:spPr/>
    </dgm:pt>
    <dgm:pt modelId="{194613A5-0C4E-4128-B290-CA3E5C578B4D}" type="pres">
      <dgm:prSet presAssocID="{7D0D3753-1C7B-4179-874B-3D56BC926D4F}" presName="arrow" presStyleLbl="bgShp" presStyleIdx="0" presStyleCnt="1"/>
      <dgm:spPr/>
    </dgm:pt>
    <dgm:pt modelId="{A8A80AB4-0189-4D25-B32F-8C6EA4249B9A}" type="pres">
      <dgm:prSet presAssocID="{7D0D3753-1C7B-4179-874B-3D56BC926D4F}" presName="linearProcess" presStyleCnt="0"/>
      <dgm:spPr/>
    </dgm:pt>
    <dgm:pt modelId="{F93E5F16-71D1-44BE-8B16-BF77918D9E4C}" type="pres">
      <dgm:prSet presAssocID="{9AF95673-C7F6-4B69-9AE6-A0C98B556E6C}" presName="textNode" presStyleLbl="node1" presStyleIdx="0" presStyleCnt="4">
        <dgm:presLayoutVars>
          <dgm:bulletEnabled val="1"/>
        </dgm:presLayoutVars>
      </dgm:prSet>
      <dgm:spPr/>
    </dgm:pt>
    <dgm:pt modelId="{8DCF3F42-33B6-4564-8656-13A0729B336E}" type="pres">
      <dgm:prSet presAssocID="{8B0CAF56-D71D-4985-9C11-C2E3C4769368}" presName="sibTrans" presStyleCnt="0"/>
      <dgm:spPr/>
    </dgm:pt>
    <dgm:pt modelId="{18310635-D68D-435D-A43F-9894F31C809C}" type="pres">
      <dgm:prSet presAssocID="{D439D3E2-E23B-4783-825B-9C6BA2481B36}" presName="textNode" presStyleLbl="node1" presStyleIdx="1" presStyleCnt="4">
        <dgm:presLayoutVars>
          <dgm:bulletEnabled val="1"/>
        </dgm:presLayoutVars>
      </dgm:prSet>
      <dgm:spPr/>
    </dgm:pt>
    <dgm:pt modelId="{EED21C04-C372-4974-AD2D-B6E8B415F4A5}" type="pres">
      <dgm:prSet presAssocID="{3E8DE5DB-797C-4980-9626-008B809A8466}" presName="sibTrans" presStyleCnt="0"/>
      <dgm:spPr/>
    </dgm:pt>
    <dgm:pt modelId="{00BFE3E0-C8E6-4440-9A3D-D3F0F500F6CB}" type="pres">
      <dgm:prSet presAssocID="{3352B8CE-9B10-423C-B982-FC7CD38CBC8A}" presName="textNode" presStyleLbl="node1" presStyleIdx="2" presStyleCnt="4">
        <dgm:presLayoutVars>
          <dgm:bulletEnabled val="1"/>
        </dgm:presLayoutVars>
      </dgm:prSet>
      <dgm:spPr/>
    </dgm:pt>
    <dgm:pt modelId="{ADB9353A-168F-411C-A5F9-32185106EC5C}" type="pres">
      <dgm:prSet presAssocID="{F924054E-8452-4FE5-95CE-AC49FDE90FD2}" presName="sibTrans" presStyleCnt="0"/>
      <dgm:spPr/>
    </dgm:pt>
    <dgm:pt modelId="{14FB53CE-C572-4923-AECF-0B27E35B971D}" type="pres">
      <dgm:prSet presAssocID="{C076DA4A-1A74-4FDE-8A07-425F6372064E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14654300-453D-4006-B260-A5A4F9238489}" srcId="{7D0D3753-1C7B-4179-874B-3D56BC926D4F}" destId="{3352B8CE-9B10-423C-B982-FC7CD38CBC8A}" srcOrd="2" destOrd="0" parTransId="{F2BA776B-7903-4F40-BED1-752857CA0CA7}" sibTransId="{F924054E-8452-4FE5-95CE-AC49FDE90FD2}"/>
    <dgm:cxn modelId="{EF3D0615-325F-40DB-A34B-2BA01F2109E3}" type="presOf" srcId="{9AF95673-C7F6-4B69-9AE6-A0C98B556E6C}" destId="{F93E5F16-71D1-44BE-8B16-BF77918D9E4C}" srcOrd="0" destOrd="0" presId="urn:microsoft.com/office/officeart/2005/8/layout/hProcess9"/>
    <dgm:cxn modelId="{03634038-2F8F-43B8-9AF3-65E53A5D6B0A}" type="presOf" srcId="{3352B8CE-9B10-423C-B982-FC7CD38CBC8A}" destId="{00BFE3E0-C8E6-4440-9A3D-D3F0F500F6CB}" srcOrd="0" destOrd="0" presId="urn:microsoft.com/office/officeart/2005/8/layout/hProcess9"/>
    <dgm:cxn modelId="{0127CC79-72A8-4070-A210-5D7AD1D1EAE6}" type="presOf" srcId="{D439D3E2-E23B-4783-825B-9C6BA2481B36}" destId="{18310635-D68D-435D-A43F-9894F31C809C}" srcOrd="0" destOrd="0" presId="urn:microsoft.com/office/officeart/2005/8/layout/hProcess9"/>
    <dgm:cxn modelId="{D9664AA4-282E-48C8-8D70-1E167B86E1C7}" type="presOf" srcId="{C076DA4A-1A74-4FDE-8A07-425F6372064E}" destId="{14FB53CE-C572-4923-AECF-0B27E35B971D}" srcOrd="0" destOrd="0" presId="urn:microsoft.com/office/officeart/2005/8/layout/hProcess9"/>
    <dgm:cxn modelId="{DBEFECB2-7E86-4BE9-9F6B-7169946FDE26}" srcId="{7D0D3753-1C7B-4179-874B-3D56BC926D4F}" destId="{C076DA4A-1A74-4FDE-8A07-425F6372064E}" srcOrd="3" destOrd="0" parTransId="{64C62595-6206-4D8F-B9B2-14854F9219B1}" sibTransId="{D45B9FDA-5D5D-40DD-83D6-7B9C0E15E802}"/>
    <dgm:cxn modelId="{F4B282CD-44F4-4EFE-9DE1-3E7418135027}" srcId="{7D0D3753-1C7B-4179-874B-3D56BC926D4F}" destId="{D439D3E2-E23B-4783-825B-9C6BA2481B36}" srcOrd="1" destOrd="0" parTransId="{D4EDDDDC-23EA-4619-96DC-10E9AABB1A1C}" sibTransId="{3E8DE5DB-797C-4980-9626-008B809A8466}"/>
    <dgm:cxn modelId="{58C987F7-C4EC-440B-BD85-40635B1B2F57}" srcId="{7D0D3753-1C7B-4179-874B-3D56BC926D4F}" destId="{9AF95673-C7F6-4B69-9AE6-A0C98B556E6C}" srcOrd="0" destOrd="0" parTransId="{8BDF42C7-2CBC-4C2E-8AC2-74C6BE2E0838}" sibTransId="{8B0CAF56-D71D-4985-9C11-C2E3C4769368}"/>
    <dgm:cxn modelId="{75E6DDFD-6FBB-47BC-BBF6-1F5C7BDB98DF}" type="presOf" srcId="{7D0D3753-1C7B-4179-874B-3D56BC926D4F}" destId="{5A3CE29B-5927-44B0-BE9F-EF05BA97AB22}" srcOrd="0" destOrd="0" presId="urn:microsoft.com/office/officeart/2005/8/layout/hProcess9"/>
    <dgm:cxn modelId="{CC4D3873-0747-4B72-BE43-E3710AAA0E02}" type="presParOf" srcId="{5A3CE29B-5927-44B0-BE9F-EF05BA97AB22}" destId="{194613A5-0C4E-4128-B290-CA3E5C578B4D}" srcOrd="0" destOrd="0" presId="urn:microsoft.com/office/officeart/2005/8/layout/hProcess9"/>
    <dgm:cxn modelId="{C1112199-8FB6-4DEE-A981-3E57E22BD293}" type="presParOf" srcId="{5A3CE29B-5927-44B0-BE9F-EF05BA97AB22}" destId="{A8A80AB4-0189-4D25-B32F-8C6EA4249B9A}" srcOrd="1" destOrd="0" presId="urn:microsoft.com/office/officeart/2005/8/layout/hProcess9"/>
    <dgm:cxn modelId="{5B3FF180-ADB5-49D5-82AD-615DCCC44684}" type="presParOf" srcId="{A8A80AB4-0189-4D25-B32F-8C6EA4249B9A}" destId="{F93E5F16-71D1-44BE-8B16-BF77918D9E4C}" srcOrd="0" destOrd="0" presId="urn:microsoft.com/office/officeart/2005/8/layout/hProcess9"/>
    <dgm:cxn modelId="{326F0370-DE78-437F-98B3-12FC51F12793}" type="presParOf" srcId="{A8A80AB4-0189-4D25-B32F-8C6EA4249B9A}" destId="{8DCF3F42-33B6-4564-8656-13A0729B336E}" srcOrd="1" destOrd="0" presId="urn:microsoft.com/office/officeart/2005/8/layout/hProcess9"/>
    <dgm:cxn modelId="{55DA1971-3801-4D9A-8529-977814DB7FAB}" type="presParOf" srcId="{A8A80AB4-0189-4D25-B32F-8C6EA4249B9A}" destId="{18310635-D68D-435D-A43F-9894F31C809C}" srcOrd="2" destOrd="0" presId="urn:microsoft.com/office/officeart/2005/8/layout/hProcess9"/>
    <dgm:cxn modelId="{E1F8FB74-A058-45E7-AAB9-64C47C937A60}" type="presParOf" srcId="{A8A80AB4-0189-4D25-B32F-8C6EA4249B9A}" destId="{EED21C04-C372-4974-AD2D-B6E8B415F4A5}" srcOrd="3" destOrd="0" presId="urn:microsoft.com/office/officeart/2005/8/layout/hProcess9"/>
    <dgm:cxn modelId="{98F8DB89-F6E4-4C5C-AC19-BC5CFB358E95}" type="presParOf" srcId="{A8A80AB4-0189-4D25-B32F-8C6EA4249B9A}" destId="{00BFE3E0-C8E6-4440-9A3D-D3F0F500F6CB}" srcOrd="4" destOrd="0" presId="urn:microsoft.com/office/officeart/2005/8/layout/hProcess9"/>
    <dgm:cxn modelId="{F079894D-65B6-4AEC-B5FE-9694ED25F94E}" type="presParOf" srcId="{A8A80AB4-0189-4D25-B32F-8C6EA4249B9A}" destId="{ADB9353A-168F-411C-A5F9-32185106EC5C}" srcOrd="5" destOrd="0" presId="urn:microsoft.com/office/officeart/2005/8/layout/hProcess9"/>
    <dgm:cxn modelId="{9ABAC29E-D8F5-4361-8E67-46A97FF837E3}" type="presParOf" srcId="{A8A80AB4-0189-4D25-B32F-8C6EA4249B9A}" destId="{14FB53CE-C572-4923-AECF-0B27E35B971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752E43-0360-4D64-AEA6-87AF80D5B724}" type="doc">
      <dgm:prSet loTypeId="urn:microsoft.com/office/officeart/2005/8/layout/cycle4" loCatId="cycl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nb-NO"/>
        </a:p>
      </dgm:t>
    </dgm:pt>
    <dgm:pt modelId="{1A7378B5-5D1D-4823-B456-824D1964B59C}">
      <dgm:prSet phldrT="[Tekst]"/>
      <dgm:spPr/>
      <dgm:t>
        <a:bodyPr/>
        <a:lstStyle/>
        <a:p>
          <a:r>
            <a:rPr lang="nb-NO"/>
            <a:t>Enkle hjelpemidler</a:t>
          </a:r>
        </a:p>
      </dgm:t>
    </dgm:pt>
    <dgm:pt modelId="{A160D777-8985-4E1F-ABC3-4E2045B74B8E}" type="parTrans" cxnId="{D760ABDA-3F77-4818-8CDF-8D9B1E36FAF3}">
      <dgm:prSet/>
      <dgm:spPr/>
      <dgm:t>
        <a:bodyPr/>
        <a:lstStyle/>
        <a:p>
          <a:endParaRPr lang="nb-NO"/>
        </a:p>
      </dgm:t>
    </dgm:pt>
    <dgm:pt modelId="{B5E30484-5D3F-4E0D-9982-45A4B8F1D5A1}" type="sibTrans" cxnId="{D760ABDA-3F77-4818-8CDF-8D9B1E36FAF3}">
      <dgm:prSet/>
      <dgm:spPr/>
      <dgm:t>
        <a:bodyPr/>
        <a:lstStyle/>
        <a:p>
          <a:endParaRPr lang="nb-NO"/>
        </a:p>
      </dgm:t>
    </dgm:pt>
    <dgm:pt modelId="{043E2766-B82D-454B-847B-B8C75EE1060A}">
      <dgm:prSet phldrT="[Tekst]"/>
      <dgm:spPr/>
      <dgm:t>
        <a:bodyPr/>
        <a:lstStyle/>
        <a:p>
          <a:r>
            <a:rPr lang="nb-NO"/>
            <a:t>Tekniske hjelpemidler</a:t>
          </a:r>
        </a:p>
      </dgm:t>
    </dgm:pt>
    <dgm:pt modelId="{78B16A31-5A83-42FB-8DDD-0A4C4C0C8FA7}" type="parTrans" cxnId="{7BF1A7C8-F287-4A31-98EB-91F2D3295F49}">
      <dgm:prSet/>
      <dgm:spPr/>
      <dgm:t>
        <a:bodyPr/>
        <a:lstStyle/>
        <a:p>
          <a:endParaRPr lang="nb-NO"/>
        </a:p>
      </dgm:t>
    </dgm:pt>
    <dgm:pt modelId="{4C788E85-D1DE-4F30-9F4F-0AB9EFFE2CA9}" type="sibTrans" cxnId="{7BF1A7C8-F287-4A31-98EB-91F2D3295F49}">
      <dgm:prSet/>
      <dgm:spPr/>
      <dgm:t>
        <a:bodyPr/>
        <a:lstStyle/>
        <a:p>
          <a:endParaRPr lang="nb-NO"/>
        </a:p>
      </dgm:t>
    </dgm:pt>
    <dgm:pt modelId="{C76AF45B-4C66-4FBC-9359-9EA7A029E8C4}">
      <dgm:prSet phldrT="[Tekst]"/>
      <dgm:spPr/>
      <dgm:t>
        <a:bodyPr/>
        <a:lstStyle/>
        <a:p>
          <a:r>
            <a:rPr lang="nb-NO" dirty="0"/>
            <a:t>Behandlings-hjelpemidler</a:t>
          </a:r>
        </a:p>
      </dgm:t>
    </dgm:pt>
    <dgm:pt modelId="{021CE03D-D2DA-4C4B-89AE-ECB553FEFB0D}" type="parTrans" cxnId="{0DC7A54F-A0F4-4DB7-BF0F-93ADAE9B2526}">
      <dgm:prSet/>
      <dgm:spPr/>
      <dgm:t>
        <a:bodyPr/>
        <a:lstStyle/>
        <a:p>
          <a:endParaRPr lang="nb-NO"/>
        </a:p>
      </dgm:t>
    </dgm:pt>
    <dgm:pt modelId="{FDD7E000-CAFE-4E9D-A619-C2A2A84FB83D}" type="sibTrans" cxnId="{0DC7A54F-A0F4-4DB7-BF0F-93ADAE9B2526}">
      <dgm:prSet/>
      <dgm:spPr/>
      <dgm:t>
        <a:bodyPr/>
        <a:lstStyle/>
        <a:p>
          <a:endParaRPr lang="nb-NO"/>
        </a:p>
      </dgm:t>
    </dgm:pt>
    <dgm:pt modelId="{60D6F7D7-A868-4D7E-850E-39C4BDF2689A}">
      <dgm:prSet phldrT="[Tekst]"/>
      <dgm:spPr/>
      <dgm:t>
        <a:bodyPr/>
        <a:lstStyle/>
        <a:p>
          <a:r>
            <a:rPr lang="nb-NO"/>
            <a:t>Ortopediske hjelpemidler</a:t>
          </a:r>
        </a:p>
      </dgm:t>
    </dgm:pt>
    <dgm:pt modelId="{2DE60021-7FA5-492A-8141-1870FB6929E1}" type="parTrans" cxnId="{FF39605B-7725-4132-931F-E7FFA59D609A}">
      <dgm:prSet/>
      <dgm:spPr/>
      <dgm:t>
        <a:bodyPr/>
        <a:lstStyle/>
        <a:p>
          <a:endParaRPr lang="nb-NO"/>
        </a:p>
      </dgm:t>
    </dgm:pt>
    <dgm:pt modelId="{51AAB61F-4200-40FD-9E27-97D9C1A7A2FF}" type="sibTrans" cxnId="{FF39605B-7725-4132-931F-E7FFA59D609A}">
      <dgm:prSet/>
      <dgm:spPr/>
      <dgm:t>
        <a:bodyPr/>
        <a:lstStyle/>
        <a:p>
          <a:endParaRPr lang="nb-NO"/>
        </a:p>
      </dgm:t>
    </dgm:pt>
    <dgm:pt modelId="{DCC895FD-2B47-451A-BEA2-A9C95E8FB1A1}" type="pres">
      <dgm:prSet presAssocID="{5A752E43-0360-4D64-AEA6-87AF80D5B72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5B0D7C7F-E542-4AF8-B6FD-9612544902C3}" type="pres">
      <dgm:prSet presAssocID="{5A752E43-0360-4D64-AEA6-87AF80D5B724}" presName="children" presStyleCnt="0"/>
      <dgm:spPr/>
    </dgm:pt>
    <dgm:pt modelId="{DE0B1741-C920-42A9-BBCB-B8409B3828C2}" type="pres">
      <dgm:prSet presAssocID="{5A752E43-0360-4D64-AEA6-87AF80D5B724}" presName="childPlaceholder" presStyleCnt="0"/>
      <dgm:spPr/>
    </dgm:pt>
    <dgm:pt modelId="{3C5A9F09-BBA6-47E7-9C0C-B9A689E742AD}" type="pres">
      <dgm:prSet presAssocID="{5A752E43-0360-4D64-AEA6-87AF80D5B724}" presName="circle" presStyleCnt="0"/>
      <dgm:spPr/>
    </dgm:pt>
    <dgm:pt modelId="{E56B4E56-25C2-4B2E-B005-560F42E80300}" type="pres">
      <dgm:prSet presAssocID="{5A752E43-0360-4D64-AEA6-87AF80D5B724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8B6686F4-7754-4F27-84ED-6BA0EC668EE9}" type="pres">
      <dgm:prSet presAssocID="{5A752E43-0360-4D64-AEA6-87AF80D5B724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0264076D-E448-4A37-ABA1-8BC16105EE60}" type="pres">
      <dgm:prSet presAssocID="{5A752E43-0360-4D64-AEA6-87AF80D5B724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BC044CDB-0AA7-4774-92E0-96DF1B34056D}" type="pres">
      <dgm:prSet presAssocID="{5A752E43-0360-4D64-AEA6-87AF80D5B724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7273FF5-81DD-4A7A-8167-D11AD64D4F88}" type="pres">
      <dgm:prSet presAssocID="{5A752E43-0360-4D64-AEA6-87AF80D5B724}" presName="quadrantPlaceholder" presStyleCnt="0"/>
      <dgm:spPr/>
    </dgm:pt>
    <dgm:pt modelId="{B6997398-8722-44D7-B413-34455B6EB952}" type="pres">
      <dgm:prSet presAssocID="{5A752E43-0360-4D64-AEA6-87AF80D5B724}" presName="center1" presStyleLbl="fgShp" presStyleIdx="0" presStyleCnt="2" custLinFactX="231364" custLinFactY="106835" custLinFactNeighborX="300000" custLinFactNeighborY="200000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003B00"/>
        </a:solidFill>
        <a:ln>
          <a:solidFill>
            <a:srgbClr val="003B00"/>
          </a:solidFill>
        </a:ln>
      </dgm:spPr>
    </dgm:pt>
    <dgm:pt modelId="{33E8A454-2467-40CB-ACC4-D0B4DEB359CD}" type="pres">
      <dgm:prSet presAssocID="{5A752E43-0360-4D64-AEA6-87AF80D5B724}" presName="center2" presStyleLbl="fgShp" presStyleIdx="1" presStyleCnt="2" custLinFactX="100000" custLinFactY="100000" custLinFactNeighborX="190056" custLinFactNeighborY="186528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solidFill>
          <a:srgbClr val="003B00"/>
        </a:solidFill>
        <a:ln>
          <a:solidFill>
            <a:srgbClr val="003B00"/>
          </a:solidFill>
        </a:ln>
      </dgm:spPr>
    </dgm:pt>
  </dgm:ptLst>
  <dgm:cxnLst>
    <dgm:cxn modelId="{6B341709-126C-47CD-9CC5-5DB9ABD5185A}" type="presOf" srcId="{60D6F7D7-A868-4D7E-850E-39C4BDF2689A}" destId="{BC044CDB-0AA7-4774-92E0-96DF1B34056D}" srcOrd="0" destOrd="0" presId="urn:microsoft.com/office/officeart/2005/8/layout/cycle4"/>
    <dgm:cxn modelId="{3858F609-FFA2-4601-BD50-31B6E2EE1EB7}" type="presOf" srcId="{C76AF45B-4C66-4FBC-9359-9EA7A029E8C4}" destId="{0264076D-E448-4A37-ABA1-8BC16105EE60}" srcOrd="0" destOrd="0" presId="urn:microsoft.com/office/officeart/2005/8/layout/cycle4"/>
    <dgm:cxn modelId="{5B1CE20C-7DAE-41E1-AE83-FD2125C3F12C}" type="presOf" srcId="{043E2766-B82D-454B-847B-B8C75EE1060A}" destId="{8B6686F4-7754-4F27-84ED-6BA0EC668EE9}" srcOrd="0" destOrd="0" presId="urn:microsoft.com/office/officeart/2005/8/layout/cycle4"/>
    <dgm:cxn modelId="{FF39605B-7725-4132-931F-E7FFA59D609A}" srcId="{5A752E43-0360-4D64-AEA6-87AF80D5B724}" destId="{60D6F7D7-A868-4D7E-850E-39C4BDF2689A}" srcOrd="3" destOrd="0" parTransId="{2DE60021-7FA5-492A-8141-1870FB6929E1}" sibTransId="{51AAB61F-4200-40FD-9E27-97D9C1A7A2FF}"/>
    <dgm:cxn modelId="{26A8D95F-567E-4D4A-B71F-EEE06B3926DF}" type="presOf" srcId="{5A752E43-0360-4D64-AEA6-87AF80D5B724}" destId="{DCC895FD-2B47-451A-BEA2-A9C95E8FB1A1}" srcOrd="0" destOrd="0" presId="urn:microsoft.com/office/officeart/2005/8/layout/cycle4"/>
    <dgm:cxn modelId="{0DC7A54F-A0F4-4DB7-BF0F-93ADAE9B2526}" srcId="{5A752E43-0360-4D64-AEA6-87AF80D5B724}" destId="{C76AF45B-4C66-4FBC-9359-9EA7A029E8C4}" srcOrd="2" destOrd="0" parTransId="{021CE03D-D2DA-4C4B-89AE-ECB553FEFB0D}" sibTransId="{FDD7E000-CAFE-4E9D-A619-C2A2A84FB83D}"/>
    <dgm:cxn modelId="{7BF1A7C8-F287-4A31-98EB-91F2D3295F49}" srcId="{5A752E43-0360-4D64-AEA6-87AF80D5B724}" destId="{043E2766-B82D-454B-847B-B8C75EE1060A}" srcOrd="1" destOrd="0" parTransId="{78B16A31-5A83-42FB-8DDD-0A4C4C0C8FA7}" sibTransId="{4C788E85-D1DE-4F30-9F4F-0AB9EFFE2CA9}"/>
    <dgm:cxn modelId="{D760ABDA-3F77-4818-8CDF-8D9B1E36FAF3}" srcId="{5A752E43-0360-4D64-AEA6-87AF80D5B724}" destId="{1A7378B5-5D1D-4823-B456-824D1964B59C}" srcOrd="0" destOrd="0" parTransId="{A160D777-8985-4E1F-ABC3-4E2045B74B8E}" sibTransId="{B5E30484-5D3F-4E0D-9982-45A4B8F1D5A1}"/>
    <dgm:cxn modelId="{D2C96EE3-CC96-4EE9-9B8E-8AC3430BFB87}" type="presOf" srcId="{1A7378B5-5D1D-4823-B456-824D1964B59C}" destId="{E56B4E56-25C2-4B2E-B005-560F42E80300}" srcOrd="0" destOrd="0" presId="urn:microsoft.com/office/officeart/2005/8/layout/cycle4"/>
    <dgm:cxn modelId="{38EA3AF0-4250-40D2-9E75-FD695339F1B8}" type="presParOf" srcId="{DCC895FD-2B47-451A-BEA2-A9C95E8FB1A1}" destId="{5B0D7C7F-E542-4AF8-B6FD-9612544902C3}" srcOrd="0" destOrd="0" presId="urn:microsoft.com/office/officeart/2005/8/layout/cycle4"/>
    <dgm:cxn modelId="{C4FE07BB-FB08-44AC-9383-6AB1E4F81D3B}" type="presParOf" srcId="{5B0D7C7F-E542-4AF8-B6FD-9612544902C3}" destId="{DE0B1741-C920-42A9-BBCB-B8409B3828C2}" srcOrd="0" destOrd="0" presId="urn:microsoft.com/office/officeart/2005/8/layout/cycle4"/>
    <dgm:cxn modelId="{92214C51-1E31-40B3-9ACC-99AE93E8CD97}" type="presParOf" srcId="{DCC895FD-2B47-451A-BEA2-A9C95E8FB1A1}" destId="{3C5A9F09-BBA6-47E7-9C0C-B9A689E742AD}" srcOrd="1" destOrd="0" presId="urn:microsoft.com/office/officeart/2005/8/layout/cycle4"/>
    <dgm:cxn modelId="{457C579A-22F1-4CAC-A5B1-88EAB791E434}" type="presParOf" srcId="{3C5A9F09-BBA6-47E7-9C0C-B9A689E742AD}" destId="{E56B4E56-25C2-4B2E-B005-560F42E80300}" srcOrd="0" destOrd="0" presId="urn:microsoft.com/office/officeart/2005/8/layout/cycle4"/>
    <dgm:cxn modelId="{24941C64-172E-4379-963A-7636BE992A06}" type="presParOf" srcId="{3C5A9F09-BBA6-47E7-9C0C-B9A689E742AD}" destId="{8B6686F4-7754-4F27-84ED-6BA0EC668EE9}" srcOrd="1" destOrd="0" presId="urn:microsoft.com/office/officeart/2005/8/layout/cycle4"/>
    <dgm:cxn modelId="{95D0F759-899B-40CB-8D86-160B843EDDE6}" type="presParOf" srcId="{3C5A9F09-BBA6-47E7-9C0C-B9A689E742AD}" destId="{0264076D-E448-4A37-ABA1-8BC16105EE60}" srcOrd="2" destOrd="0" presId="urn:microsoft.com/office/officeart/2005/8/layout/cycle4"/>
    <dgm:cxn modelId="{E4270BA0-1819-48D9-8CE8-FB40AD9EC91A}" type="presParOf" srcId="{3C5A9F09-BBA6-47E7-9C0C-B9A689E742AD}" destId="{BC044CDB-0AA7-4774-92E0-96DF1B34056D}" srcOrd="3" destOrd="0" presId="urn:microsoft.com/office/officeart/2005/8/layout/cycle4"/>
    <dgm:cxn modelId="{B52691B0-3C96-44CA-9577-79A45584811E}" type="presParOf" srcId="{3C5A9F09-BBA6-47E7-9C0C-B9A689E742AD}" destId="{B7273FF5-81DD-4A7A-8167-D11AD64D4F88}" srcOrd="4" destOrd="0" presId="urn:microsoft.com/office/officeart/2005/8/layout/cycle4"/>
    <dgm:cxn modelId="{85E4DEBB-BC74-4EDB-9914-73DBCA031E89}" type="presParOf" srcId="{DCC895FD-2B47-451A-BEA2-A9C95E8FB1A1}" destId="{B6997398-8722-44D7-B413-34455B6EB952}" srcOrd="2" destOrd="0" presId="urn:microsoft.com/office/officeart/2005/8/layout/cycle4"/>
    <dgm:cxn modelId="{207DDB1C-D709-4B32-BF97-F40F4EA7D656}" type="presParOf" srcId="{DCC895FD-2B47-451A-BEA2-A9C95E8FB1A1}" destId="{33E8A454-2467-40CB-ACC4-D0B4DEB359CD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DB16DE-DAF3-4137-9B4E-DB4943FEF4DA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721F4E4-C2C0-4DE1-8C69-500824662F73}">
      <dgm:prSet/>
      <dgm:spPr/>
      <dgm:t>
        <a:bodyPr/>
        <a:lstStyle/>
        <a:p>
          <a:r>
            <a:rPr lang="nb-NO" b="1"/>
            <a:t>BEKREFTE</a:t>
          </a:r>
          <a:endParaRPr lang="en-US" b="1"/>
        </a:p>
      </dgm:t>
    </dgm:pt>
    <dgm:pt modelId="{0FFBA4D2-CE04-4336-9657-F1F39050CA19}" type="parTrans" cxnId="{99E951EF-68F9-4543-9685-7E66ADC84F6A}">
      <dgm:prSet/>
      <dgm:spPr/>
      <dgm:t>
        <a:bodyPr/>
        <a:lstStyle/>
        <a:p>
          <a:endParaRPr lang="en-US"/>
        </a:p>
      </dgm:t>
    </dgm:pt>
    <dgm:pt modelId="{D013208F-2E27-4FD9-90B1-ADA1AE987970}" type="sibTrans" cxnId="{99E951EF-68F9-4543-9685-7E66ADC84F6A}">
      <dgm:prSet/>
      <dgm:spPr/>
      <dgm:t>
        <a:bodyPr/>
        <a:lstStyle/>
        <a:p>
          <a:endParaRPr lang="en-US"/>
        </a:p>
      </dgm:t>
    </dgm:pt>
    <dgm:pt modelId="{69196CD2-2576-4FA9-B202-D2831D76C63D}">
      <dgm:prSet/>
      <dgm:spPr/>
      <dgm:t>
        <a:bodyPr/>
        <a:lstStyle/>
        <a:p>
          <a:r>
            <a:rPr lang="nb-NO"/>
            <a:t>Varig</a:t>
          </a:r>
          <a:endParaRPr lang="en-US"/>
        </a:p>
      </dgm:t>
    </dgm:pt>
    <dgm:pt modelId="{B33E2A8A-C144-4FF0-9469-90D6FB5961FD}" type="parTrans" cxnId="{3E9FA10B-3715-4A4C-9834-340958E1E0CF}">
      <dgm:prSet/>
      <dgm:spPr/>
      <dgm:t>
        <a:bodyPr/>
        <a:lstStyle/>
        <a:p>
          <a:endParaRPr lang="en-US"/>
        </a:p>
      </dgm:t>
    </dgm:pt>
    <dgm:pt modelId="{4D0C9599-87E6-481F-A4F6-EE6C4A14B8F5}" type="sibTrans" cxnId="{3E9FA10B-3715-4A4C-9834-340958E1E0CF}">
      <dgm:prSet/>
      <dgm:spPr/>
      <dgm:t>
        <a:bodyPr/>
        <a:lstStyle/>
        <a:p>
          <a:endParaRPr lang="en-US"/>
        </a:p>
      </dgm:t>
    </dgm:pt>
    <dgm:pt modelId="{A4E6320A-3749-409C-AB06-F6F38AAD7CE5}">
      <dgm:prSet/>
      <dgm:spPr/>
      <dgm:t>
        <a:bodyPr/>
        <a:lstStyle/>
        <a:p>
          <a:r>
            <a:rPr lang="nb-NO" dirty="0"/>
            <a:t>Vesentlig</a:t>
          </a:r>
          <a:endParaRPr lang="en-US" dirty="0"/>
        </a:p>
      </dgm:t>
    </dgm:pt>
    <dgm:pt modelId="{E5F547D6-839B-4E92-944E-DF65B617E16F}" type="parTrans" cxnId="{87B3BA57-8361-4061-915E-F9D87FCE4BE6}">
      <dgm:prSet/>
      <dgm:spPr/>
      <dgm:t>
        <a:bodyPr/>
        <a:lstStyle/>
        <a:p>
          <a:endParaRPr lang="en-US"/>
        </a:p>
      </dgm:t>
    </dgm:pt>
    <dgm:pt modelId="{34E3E3CA-BDC2-4B2C-826B-B4F6BA3078ED}" type="sibTrans" cxnId="{87B3BA57-8361-4061-915E-F9D87FCE4BE6}">
      <dgm:prSet/>
      <dgm:spPr/>
      <dgm:t>
        <a:bodyPr/>
        <a:lstStyle/>
        <a:p>
          <a:endParaRPr lang="en-US"/>
        </a:p>
      </dgm:t>
    </dgm:pt>
    <dgm:pt modelId="{5CC46089-7052-4AD5-A094-12210DFB033F}">
      <dgm:prSet/>
      <dgm:spPr/>
      <dgm:t>
        <a:bodyPr/>
        <a:lstStyle/>
        <a:p>
          <a:r>
            <a:rPr lang="nb-NO" b="1" dirty="0"/>
            <a:t>BEGRUNNE</a:t>
          </a:r>
          <a:endParaRPr lang="en-US" b="1" dirty="0"/>
        </a:p>
      </dgm:t>
    </dgm:pt>
    <dgm:pt modelId="{2A95AF52-4878-4DBF-BEB2-59E5C744419C}" type="parTrans" cxnId="{645BACE1-BBBC-411B-92C0-6E8E24C0BEA4}">
      <dgm:prSet/>
      <dgm:spPr/>
      <dgm:t>
        <a:bodyPr/>
        <a:lstStyle/>
        <a:p>
          <a:endParaRPr lang="en-US"/>
        </a:p>
      </dgm:t>
    </dgm:pt>
    <dgm:pt modelId="{2C43AC29-3499-4714-B8B0-881E597E5FA4}" type="sibTrans" cxnId="{645BACE1-BBBC-411B-92C0-6E8E24C0BEA4}">
      <dgm:prSet/>
      <dgm:spPr/>
      <dgm:t>
        <a:bodyPr/>
        <a:lstStyle/>
        <a:p>
          <a:endParaRPr lang="en-US"/>
        </a:p>
      </dgm:t>
    </dgm:pt>
    <dgm:pt modelId="{18ED112B-0704-4F56-99D9-5B4EA2E085B8}">
      <dgm:prSet/>
      <dgm:spPr/>
      <dgm:t>
        <a:bodyPr/>
        <a:lstStyle/>
        <a:p>
          <a:r>
            <a:rPr lang="nb-NO" dirty="0"/>
            <a:t>Hensiktsmessig</a:t>
          </a:r>
          <a:endParaRPr lang="en-US" dirty="0"/>
        </a:p>
      </dgm:t>
    </dgm:pt>
    <dgm:pt modelId="{8F1E9E96-F636-4DE0-9046-401C203B2C52}" type="parTrans" cxnId="{860FC7E3-E021-4B6B-83C7-4150AFE0C9E0}">
      <dgm:prSet/>
      <dgm:spPr/>
      <dgm:t>
        <a:bodyPr/>
        <a:lstStyle/>
        <a:p>
          <a:endParaRPr lang="en-US"/>
        </a:p>
      </dgm:t>
    </dgm:pt>
    <dgm:pt modelId="{E06AA015-F6E9-45B4-A38E-DB4738711D7C}" type="sibTrans" cxnId="{860FC7E3-E021-4B6B-83C7-4150AFE0C9E0}">
      <dgm:prSet/>
      <dgm:spPr/>
      <dgm:t>
        <a:bodyPr/>
        <a:lstStyle/>
        <a:p>
          <a:endParaRPr lang="en-US"/>
        </a:p>
      </dgm:t>
    </dgm:pt>
    <dgm:pt modelId="{76B5D08C-4148-417D-80E1-8B401A497216}">
      <dgm:prSet/>
      <dgm:spPr/>
      <dgm:t>
        <a:bodyPr/>
        <a:lstStyle/>
        <a:p>
          <a:r>
            <a:rPr lang="nb-NO" dirty="0"/>
            <a:t>Nødvendig</a:t>
          </a:r>
          <a:endParaRPr lang="en-US" dirty="0"/>
        </a:p>
      </dgm:t>
    </dgm:pt>
    <dgm:pt modelId="{D7038AA7-A4C6-478D-A62E-9DFD0F73F0BA}" type="parTrans" cxnId="{48A033A5-5FEA-4C5E-9340-CC04FB0CC3FB}">
      <dgm:prSet/>
      <dgm:spPr/>
      <dgm:t>
        <a:bodyPr/>
        <a:lstStyle/>
        <a:p>
          <a:endParaRPr lang="en-US"/>
        </a:p>
      </dgm:t>
    </dgm:pt>
    <dgm:pt modelId="{0A4FC979-7F0F-42EE-B967-5779C028A7FE}" type="sibTrans" cxnId="{48A033A5-5FEA-4C5E-9340-CC04FB0CC3FB}">
      <dgm:prSet/>
      <dgm:spPr/>
      <dgm:t>
        <a:bodyPr/>
        <a:lstStyle/>
        <a:p>
          <a:endParaRPr lang="en-US"/>
        </a:p>
      </dgm:t>
    </dgm:pt>
    <dgm:pt modelId="{610ABBF5-A411-470F-A64E-4E81E611EFAE}" type="pres">
      <dgm:prSet presAssocID="{BADB16DE-DAF3-4137-9B4E-DB4943FEF4DA}" presName="Name0" presStyleCnt="0">
        <dgm:presLayoutVars>
          <dgm:dir/>
          <dgm:animLvl val="lvl"/>
          <dgm:resizeHandles val="exact"/>
        </dgm:presLayoutVars>
      </dgm:prSet>
      <dgm:spPr/>
    </dgm:pt>
    <dgm:pt modelId="{E5D1F19B-3338-4716-8D7E-8A63B0C6910B}" type="pres">
      <dgm:prSet presAssocID="{F721F4E4-C2C0-4DE1-8C69-500824662F73}" presName="linNode" presStyleCnt="0"/>
      <dgm:spPr/>
    </dgm:pt>
    <dgm:pt modelId="{AC6B1F3B-E7C7-40BF-A77A-EDE0EAD4FF4D}" type="pres">
      <dgm:prSet presAssocID="{F721F4E4-C2C0-4DE1-8C69-500824662F7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24D36652-5E59-4EBE-BD30-CC6F7E75A61C}" type="pres">
      <dgm:prSet presAssocID="{F721F4E4-C2C0-4DE1-8C69-500824662F73}" presName="descendantText" presStyleLbl="alignAccFollowNode1" presStyleIdx="0" presStyleCnt="2">
        <dgm:presLayoutVars>
          <dgm:bulletEnabled val="1"/>
        </dgm:presLayoutVars>
      </dgm:prSet>
      <dgm:spPr/>
    </dgm:pt>
    <dgm:pt modelId="{4F5D9528-E6CD-4F54-81CB-EFEBAFBF84A7}" type="pres">
      <dgm:prSet presAssocID="{D013208F-2E27-4FD9-90B1-ADA1AE987970}" presName="sp" presStyleCnt="0"/>
      <dgm:spPr/>
    </dgm:pt>
    <dgm:pt modelId="{DE88BC22-2744-4D9A-883B-E6994C157B79}" type="pres">
      <dgm:prSet presAssocID="{5CC46089-7052-4AD5-A094-12210DFB033F}" presName="linNode" presStyleCnt="0"/>
      <dgm:spPr/>
    </dgm:pt>
    <dgm:pt modelId="{4A265908-824C-4A0E-AF73-B9EDC7B544BD}" type="pres">
      <dgm:prSet presAssocID="{5CC46089-7052-4AD5-A094-12210DFB033F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7D5EBA37-D111-4DF1-BB9A-FAE4735BA971}" type="pres">
      <dgm:prSet presAssocID="{5CC46089-7052-4AD5-A094-12210DFB033F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9965F805-1897-46A4-94F4-00AD63E8BC50}" type="presOf" srcId="{69196CD2-2576-4FA9-B202-D2831D76C63D}" destId="{24D36652-5E59-4EBE-BD30-CC6F7E75A61C}" srcOrd="0" destOrd="0" presId="urn:microsoft.com/office/officeart/2005/8/layout/vList5"/>
    <dgm:cxn modelId="{3E9FA10B-3715-4A4C-9834-340958E1E0CF}" srcId="{F721F4E4-C2C0-4DE1-8C69-500824662F73}" destId="{69196CD2-2576-4FA9-B202-D2831D76C63D}" srcOrd="0" destOrd="0" parTransId="{B33E2A8A-C144-4FF0-9469-90D6FB5961FD}" sibTransId="{4D0C9599-87E6-481F-A4F6-EE6C4A14B8F5}"/>
    <dgm:cxn modelId="{7291F618-BBEC-4218-B8D8-5788815AAF48}" type="presOf" srcId="{18ED112B-0704-4F56-99D9-5B4EA2E085B8}" destId="{7D5EBA37-D111-4DF1-BB9A-FAE4735BA971}" srcOrd="0" destOrd="0" presId="urn:microsoft.com/office/officeart/2005/8/layout/vList5"/>
    <dgm:cxn modelId="{15523732-1E21-4AA5-B3B4-442D5C793897}" type="presOf" srcId="{BADB16DE-DAF3-4137-9B4E-DB4943FEF4DA}" destId="{610ABBF5-A411-470F-A64E-4E81E611EFAE}" srcOrd="0" destOrd="0" presId="urn:microsoft.com/office/officeart/2005/8/layout/vList5"/>
    <dgm:cxn modelId="{87B3BA57-8361-4061-915E-F9D87FCE4BE6}" srcId="{F721F4E4-C2C0-4DE1-8C69-500824662F73}" destId="{A4E6320A-3749-409C-AB06-F6F38AAD7CE5}" srcOrd="1" destOrd="0" parTransId="{E5F547D6-839B-4E92-944E-DF65B617E16F}" sibTransId="{34E3E3CA-BDC2-4B2C-826B-B4F6BA3078ED}"/>
    <dgm:cxn modelId="{F454B978-BD01-43CB-9C42-499710E67735}" type="presOf" srcId="{76B5D08C-4148-417D-80E1-8B401A497216}" destId="{7D5EBA37-D111-4DF1-BB9A-FAE4735BA971}" srcOrd="0" destOrd="1" presId="urn:microsoft.com/office/officeart/2005/8/layout/vList5"/>
    <dgm:cxn modelId="{DEB7D459-5EEC-43A4-9C39-D158A44D8944}" type="presOf" srcId="{F721F4E4-C2C0-4DE1-8C69-500824662F73}" destId="{AC6B1F3B-E7C7-40BF-A77A-EDE0EAD4FF4D}" srcOrd="0" destOrd="0" presId="urn:microsoft.com/office/officeart/2005/8/layout/vList5"/>
    <dgm:cxn modelId="{48A033A5-5FEA-4C5E-9340-CC04FB0CC3FB}" srcId="{5CC46089-7052-4AD5-A094-12210DFB033F}" destId="{76B5D08C-4148-417D-80E1-8B401A497216}" srcOrd="1" destOrd="0" parTransId="{D7038AA7-A4C6-478D-A62E-9DFD0F73F0BA}" sibTransId="{0A4FC979-7F0F-42EE-B967-5779C028A7FE}"/>
    <dgm:cxn modelId="{CB2E5BC9-A801-466F-BE95-D617F0FB4F2B}" type="presOf" srcId="{A4E6320A-3749-409C-AB06-F6F38AAD7CE5}" destId="{24D36652-5E59-4EBE-BD30-CC6F7E75A61C}" srcOrd="0" destOrd="1" presId="urn:microsoft.com/office/officeart/2005/8/layout/vList5"/>
    <dgm:cxn modelId="{645BACE1-BBBC-411B-92C0-6E8E24C0BEA4}" srcId="{BADB16DE-DAF3-4137-9B4E-DB4943FEF4DA}" destId="{5CC46089-7052-4AD5-A094-12210DFB033F}" srcOrd="1" destOrd="0" parTransId="{2A95AF52-4878-4DBF-BEB2-59E5C744419C}" sibTransId="{2C43AC29-3499-4714-B8B0-881E597E5FA4}"/>
    <dgm:cxn modelId="{860FC7E3-E021-4B6B-83C7-4150AFE0C9E0}" srcId="{5CC46089-7052-4AD5-A094-12210DFB033F}" destId="{18ED112B-0704-4F56-99D9-5B4EA2E085B8}" srcOrd="0" destOrd="0" parTransId="{8F1E9E96-F636-4DE0-9046-401C203B2C52}" sibTransId="{E06AA015-F6E9-45B4-A38E-DB4738711D7C}"/>
    <dgm:cxn modelId="{99E951EF-68F9-4543-9685-7E66ADC84F6A}" srcId="{BADB16DE-DAF3-4137-9B4E-DB4943FEF4DA}" destId="{F721F4E4-C2C0-4DE1-8C69-500824662F73}" srcOrd="0" destOrd="0" parTransId="{0FFBA4D2-CE04-4336-9657-F1F39050CA19}" sibTransId="{D013208F-2E27-4FD9-90B1-ADA1AE987970}"/>
    <dgm:cxn modelId="{E0A845FB-9FCC-4598-91A7-FDFB9610441C}" type="presOf" srcId="{5CC46089-7052-4AD5-A094-12210DFB033F}" destId="{4A265908-824C-4A0E-AF73-B9EDC7B544BD}" srcOrd="0" destOrd="0" presId="urn:microsoft.com/office/officeart/2005/8/layout/vList5"/>
    <dgm:cxn modelId="{EAC2A829-F4B9-47D4-B09D-905DDE347736}" type="presParOf" srcId="{610ABBF5-A411-470F-A64E-4E81E611EFAE}" destId="{E5D1F19B-3338-4716-8D7E-8A63B0C6910B}" srcOrd="0" destOrd="0" presId="urn:microsoft.com/office/officeart/2005/8/layout/vList5"/>
    <dgm:cxn modelId="{A17C9C7B-BBD1-47CF-BCBC-1615FD13CB5D}" type="presParOf" srcId="{E5D1F19B-3338-4716-8D7E-8A63B0C6910B}" destId="{AC6B1F3B-E7C7-40BF-A77A-EDE0EAD4FF4D}" srcOrd="0" destOrd="0" presId="urn:microsoft.com/office/officeart/2005/8/layout/vList5"/>
    <dgm:cxn modelId="{74F843E2-0423-4F34-AD8B-5D8704518517}" type="presParOf" srcId="{E5D1F19B-3338-4716-8D7E-8A63B0C6910B}" destId="{24D36652-5E59-4EBE-BD30-CC6F7E75A61C}" srcOrd="1" destOrd="0" presId="urn:microsoft.com/office/officeart/2005/8/layout/vList5"/>
    <dgm:cxn modelId="{670AEAFD-D392-4FFB-A91A-3972FAB12C52}" type="presParOf" srcId="{610ABBF5-A411-470F-A64E-4E81E611EFAE}" destId="{4F5D9528-E6CD-4F54-81CB-EFEBAFBF84A7}" srcOrd="1" destOrd="0" presId="urn:microsoft.com/office/officeart/2005/8/layout/vList5"/>
    <dgm:cxn modelId="{2FF0784B-E93F-4125-93AB-2A123781F0F3}" type="presParOf" srcId="{610ABBF5-A411-470F-A64E-4E81E611EFAE}" destId="{DE88BC22-2744-4D9A-883B-E6994C157B79}" srcOrd="2" destOrd="0" presId="urn:microsoft.com/office/officeart/2005/8/layout/vList5"/>
    <dgm:cxn modelId="{73FDB54A-206C-4429-9290-7A38C540F63C}" type="presParOf" srcId="{DE88BC22-2744-4D9A-883B-E6994C157B79}" destId="{4A265908-824C-4A0E-AF73-B9EDC7B544BD}" srcOrd="0" destOrd="0" presId="urn:microsoft.com/office/officeart/2005/8/layout/vList5"/>
    <dgm:cxn modelId="{019A9FFE-43FB-472A-9235-24A1FEFAF4A0}" type="presParOf" srcId="{DE88BC22-2744-4D9A-883B-E6994C157B79}" destId="{7D5EBA37-D111-4DF1-BB9A-FAE4735BA97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12739F-589E-41D4-AD90-B8C2743310E3}" type="doc">
      <dgm:prSet loTypeId="urn:microsoft.com/office/officeart/2016/7/layout/ChevronBlockProcess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nb-NO"/>
        </a:p>
      </dgm:t>
    </dgm:pt>
    <dgm:pt modelId="{706DE0CB-5184-4DF8-98C1-2921A5E8F9A3}">
      <dgm:prSet phldrT="[Tekst]"/>
      <dgm:spPr/>
      <dgm:t>
        <a:bodyPr/>
        <a:lstStyle/>
        <a:p>
          <a:r>
            <a:rPr lang="nb-NO"/>
            <a:t>Ulike bruksområder</a:t>
          </a:r>
        </a:p>
      </dgm:t>
    </dgm:pt>
    <dgm:pt modelId="{E6D3EB34-E5C1-4981-A1F6-E7F5E9A4DE68}" type="parTrans" cxnId="{4E5824DF-A458-49D8-BEAE-AFA039AD6F13}">
      <dgm:prSet/>
      <dgm:spPr/>
      <dgm:t>
        <a:bodyPr/>
        <a:lstStyle/>
        <a:p>
          <a:endParaRPr lang="nb-NO"/>
        </a:p>
      </dgm:t>
    </dgm:pt>
    <dgm:pt modelId="{46E3B9CE-2169-42A0-801F-02B5C8935F11}" type="sibTrans" cxnId="{4E5824DF-A458-49D8-BEAE-AFA039AD6F13}">
      <dgm:prSet/>
      <dgm:spPr/>
      <dgm:t>
        <a:bodyPr/>
        <a:lstStyle/>
        <a:p>
          <a:endParaRPr lang="nb-NO"/>
        </a:p>
      </dgm:t>
    </dgm:pt>
    <dgm:pt modelId="{F24C58B9-8398-442B-944B-A1A254759701}">
      <dgm:prSet phldrT="[Tekst]"/>
      <dgm:spPr/>
      <dgm:t>
        <a:bodyPr/>
        <a:lstStyle/>
        <a:p>
          <a:r>
            <a:rPr lang="nb-NO"/>
            <a:t>Må stå i søknaden</a:t>
          </a:r>
        </a:p>
      </dgm:t>
    </dgm:pt>
    <dgm:pt modelId="{6A97806A-5E18-4DE5-BFA1-F07E9B400667}" type="parTrans" cxnId="{79A40C51-576F-438B-9EA8-3847DCF916EB}">
      <dgm:prSet/>
      <dgm:spPr/>
      <dgm:t>
        <a:bodyPr/>
        <a:lstStyle/>
        <a:p>
          <a:endParaRPr lang="nb-NO"/>
        </a:p>
      </dgm:t>
    </dgm:pt>
    <dgm:pt modelId="{B4C1FF34-F5FC-4184-9934-486E9B213A7C}" type="sibTrans" cxnId="{79A40C51-576F-438B-9EA8-3847DCF916EB}">
      <dgm:prSet/>
      <dgm:spPr/>
      <dgm:t>
        <a:bodyPr/>
        <a:lstStyle/>
        <a:p>
          <a:endParaRPr lang="nb-NO"/>
        </a:p>
      </dgm:t>
    </dgm:pt>
    <dgm:pt modelId="{8F42EF48-6C6E-40E8-9712-C66D63B2E567}">
      <dgm:prSet phldrT="[Tekst]"/>
      <dgm:spPr/>
      <dgm:t>
        <a:bodyPr/>
        <a:lstStyle/>
        <a:p>
          <a:r>
            <a:rPr lang="nb-NO"/>
            <a:t>Begrunne hvorfor!</a:t>
          </a:r>
        </a:p>
      </dgm:t>
    </dgm:pt>
    <dgm:pt modelId="{7767C563-67E9-4112-A905-129443D8CA9C}" type="parTrans" cxnId="{178896A6-47F2-4689-9BBC-1900C7DB82DF}">
      <dgm:prSet/>
      <dgm:spPr/>
      <dgm:t>
        <a:bodyPr/>
        <a:lstStyle/>
        <a:p>
          <a:endParaRPr lang="nb-NO"/>
        </a:p>
      </dgm:t>
    </dgm:pt>
    <dgm:pt modelId="{BACD1D7E-A709-44FE-9D19-ED0A5DB24AFE}" type="sibTrans" cxnId="{178896A6-47F2-4689-9BBC-1900C7DB82DF}">
      <dgm:prSet/>
      <dgm:spPr/>
      <dgm:t>
        <a:bodyPr/>
        <a:lstStyle/>
        <a:p>
          <a:endParaRPr lang="nb-NO"/>
        </a:p>
      </dgm:t>
    </dgm:pt>
    <dgm:pt modelId="{8C8EDF02-6C91-422F-8375-332D694E687F}">
      <dgm:prSet phldrT="[Tekst]"/>
      <dgm:spPr/>
      <dgm:t>
        <a:bodyPr/>
        <a:lstStyle/>
        <a:p>
          <a:r>
            <a:rPr lang="nb-NO"/>
            <a:t>Reserveeksemplar</a:t>
          </a:r>
        </a:p>
      </dgm:t>
    </dgm:pt>
    <dgm:pt modelId="{987C119A-70E1-44F2-88FB-5FC4D9F1DBEA}" type="parTrans" cxnId="{01024B87-7056-4126-A6D9-DAD6F5E42726}">
      <dgm:prSet/>
      <dgm:spPr/>
      <dgm:t>
        <a:bodyPr/>
        <a:lstStyle/>
        <a:p>
          <a:endParaRPr lang="nb-NO"/>
        </a:p>
      </dgm:t>
    </dgm:pt>
    <dgm:pt modelId="{94C05A79-096C-4DF9-8066-1B6363AD1F22}" type="sibTrans" cxnId="{01024B87-7056-4126-A6D9-DAD6F5E42726}">
      <dgm:prSet/>
      <dgm:spPr/>
      <dgm:t>
        <a:bodyPr/>
        <a:lstStyle/>
        <a:p>
          <a:endParaRPr lang="nb-NO"/>
        </a:p>
      </dgm:t>
    </dgm:pt>
    <dgm:pt modelId="{E85E29FD-6216-430F-AC96-E83441B7CB55}">
      <dgm:prSet phldrT="[Tekst]"/>
      <dgm:spPr/>
      <dgm:t>
        <a:bodyPr/>
        <a:lstStyle/>
        <a:p>
          <a:r>
            <a:rPr lang="nb-NO" dirty="0"/>
            <a:t>Må stå i søknaden</a:t>
          </a:r>
        </a:p>
      </dgm:t>
    </dgm:pt>
    <dgm:pt modelId="{AB82B978-F04F-429F-9D49-7A1F077A3F29}" type="parTrans" cxnId="{35C8F8A2-F8DA-4B08-B695-387001239A06}">
      <dgm:prSet/>
      <dgm:spPr/>
      <dgm:t>
        <a:bodyPr/>
        <a:lstStyle/>
        <a:p>
          <a:endParaRPr lang="nb-NO"/>
        </a:p>
      </dgm:t>
    </dgm:pt>
    <dgm:pt modelId="{2801FAC7-A556-4B73-981D-CF819412ED44}" type="sibTrans" cxnId="{35C8F8A2-F8DA-4B08-B695-387001239A06}">
      <dgm:prSet/>
      <dgm:spPr/>
      <dgm:t>
        <a:bodyPr/>
        <a:lstStyle/>
        <a:p>
          <a:endParaRPr lang="nb-NO"/>
        </a:p>
      </dgm:t>
    </dgm:pt>
    <dgm:pt modelId="{DAF0A03E-1E05-4A6D-8881-CEE9A3DE43E9}">
      <dgm:prSet phldrT="[Tekst]"/>
      <dgm:spPr/>
      <dgm:t>
        <a:bodyPr/>
        <a:lstStyle/>
        <a:p>
          <a:r>
            <a:rPr lang="nb-NO"/>
            <a:t>Hyppig utskifting</a:t>
          </a:r>
        </a:p>
      </dgm:t>
    </dgm:pt>
    <dgm:pt modelId="{4C82F6FA-1C0B-4A2C-B7C3-9CE3D1AD6AF3}" type="parTrans" cxnId="{1735AB30-B516-47DF-A420-B2B9BA5FE46F}">
      <dgm:prSet/>
      <dgm:spPr/>
      <dgm:t>
        <a:bodyPr/>
        <a:lstStyle/>
        <a:p>
          <a:endParaRPr lang="nb-NO"/>
        </a:p>
      </dgm:t>
    </dgm:pt>
    <dgm:pt modelId="{F3658AD7-2D1A-4108-B735-B894043EB4C8}" type="sibTrans" cxnId="{1735AB30-B516-47DF-A420-B2B9BA5FE46F}">
      <dgm:prSet/>
      <dgm:spPr/>
      <dgm:t>
        <a:bodyPr/>
        <a:lstStyle/>
        <a:p>
          <a:endParaRPr lang="nb-NO"/>
        </a:p>
      </dgm:t>
    </dgm:pt>
    <dgm:pt modelId="{D9DD5B09-451F-4C86-B655-91E48B884BC8}">
      <dgm:prSet phldrT="[Tekst]"/>
      <dgm:spPr/>
      <dgm:t>
        <a:bodyPr/>
        <a:lstStyle/>
        <a:p>
          <a:r>
            <a:rPr lang="nb-NO"/>
            <a:t>Alle bruksområder kan fornyes</a:t>
          </a:r>
        </a:p>
      </dgm:t>
    </dgm:pt>
    <dgm:pt modelId="{22BCD25E-071A-40CD-977B-F411934FBA70}" type="parTrans" cxnId="{DC86C0E2-4055-487B-B0BF-06C4F7A8B87A}">
      <dgm:prSet/>
      <dgm:spPr/>
      <dgm:t>
        <a:bodyPr/>
        <a:lstStyle/>
        <a:p>
          <a:endParaRPr lang="nb-NO"/>
        </a:p>
      </dgm:t>
    </dgm:pt>
    <dgm:pt modelId="{CAA8B701-3AA0-4C1F-A4D6-690065C4091F}" type="sibTrans" cxnId="{DC86C0E2-4055-487B-B0BF-06C4F7A8B87A}">
      <dgm:prSet/>
      <dgm:spPr/>
      <dgm:t>
        <a:bodyPr/>
        <a:lstStyle/>
        <a:p>
          <a:endParaRPr lang="nb-NO"/>
        </a:p>
      </dgm:t>
    </dgm:pt>
    <dgm:pt modelId="{9B2EE2E6-CD0F-43B2-ACD4-54BD02C71AC7}">
      <dgm:prSet phldrT="[Tekst]"/>
      <dgm:spPr/>
      <dgm:t>
        <a:bodyPr/>
        <a:lstStyle/>
        <a:p>
          <a:r>
            <a:rPr lang="nb-NO"/>
            <a:t>Begrunne hvorfor!</a:t>
          </a:r>
        </a:p>
      </dgm:t>
    </dgm:pt>
    <dgm:pt modelId="{44E954C2-D4A0-4F2F-B546-74CC3603BA04}" type="parTrans" cxnId="{8144833B-335B-484F-9717-C5FB6A423E02}">
      <dgm:prSet/>
      <dgm:spPr/>
      <dgm:t>
        <a:bodyPr/>
        <a:lstStyle/>
        <a:p>
          <a:endParaRPr lang="nb-NO"/>
        </a:p>
      </dgm:t>
    </dgm:pt>
    <dgm:pt modelId="{5FB99532-4007-4A68-98A1-6202F7B0ECF9}" type="sibTrans" cxnId="{8144833B-335B-484F-9717-C5FB6A423E02}">
      <dgm:prSet/>
      <dgm:spPr/>
      <dgm:t>
        <a:bodyPr/>
        <a:lstStyle/>
        <a:p>
          <a:endParaRPr lang="nb-NO"/>
        </a:p>
      </dgm:t>
    </dgm:pt>
    <dgm:pt modelId="{C86EA31B-3C31-4D10-BE82-47C45CA40190}">
      <dgm:prSet phldrT="[Tekst]"/>
      <dgm:spPr/>
      <dgm:t>
        <a:bodyPr/>
        <a:lstStyle/>
        <a:p>
          <a:r>
            <a:rPr lang="nb-NO" dirty="0"/>
            <a:t>Enklere/rimeligere løsninger</a:t>
          </a:r>
        </a:p>
        <a:p>
          <a:r>
            <a:rPr lang="nb-NO" dirty="0"/>
            <a:t>Restriktiv praksis</a:t>
          </a:r>
        </a:p>
      </dgm:t>
    </dgm:pt>
    <dgm:pt modelId="{981D6564-06F9-4F1A-81C0-2F88EBA3804C}" type="parTrans" cxnId="{FA0B0C6B-3CF1-491E-8485-B99749EE922C}">
      <dgm:prSet/>
      <dgm:spPr/>
      <dgm:t>
        <a:bodyPr/>
        <a:lstStyle/>
        <a:p>
          <a:endParaRPr lang="nb-NO"/>
        </a:p>
      </dgm:t>
    </dgm:pt>
    <dgm:pt modelId="{E664A133-C01B-4FA1-833E-7D78946C1D57}" type="sibTrans" cxnId="{FA0B0C6B-3CF1-491E-8485-B99749EE922C}">
      <dgm:prSet/>
      <dgm:spPr/>
      <dgm:t>
        <a:bodyPr/>
        <a:lstStyle/>
        <a:p>
          <a:endParaRPr lang="nb-NO"/>
        </a:p>
      </dgm:t>
    </dgm:pt>
    <dgm:pt modelId="{70D12E6A-17F7-4444-AF9C-C29B3A4646A5}">
      <dgm:prSet phldrT="[Tekst]"/>
      <dgm:spPr/>
      <dgm:t>
        <a:bodyPr/>
        <a:lstStyle/>
        <a:p>
          <a:r>
            <a:rPr lang="nb-NO" dirty="0"/>
            <a:t>Søkes som fornyelse</a:t>
          </a:r>
        </a:p>
      </dgm:t>
    </dgm:pt>
    <dgm:pt modelId="{C3B0C13D-54A7-4751-B7D5-B4E345A66A14}" type="parTrans" cxnId="{D9558217-EE24-45C5-BBE1-BD4993604866}">
      <dgm:prSet/>
      <dgm:spPr/>
      <dgm:t>
        <a:bodyPr/>
        <a:lstStyle/>
        <a:p>
          <a:endParaRPr lang="nb-NO"/>
        </a:p>
      </dgm:t>
    </dgm:pt>
    <dgm:pt modelId="{138F9486-2AD1-4599-8853-7E640C3785BD}" type="sibTrans" cxnId="{D9558217-EE24-45C5-BBE1-BD4993604866}">
      <dgm:prSet/>
      <dgm:spPr/>
      <dgm:t>
        <a:bodyPr/>
        <a:lstStyle/>
        <a:p>
          <a:endParaRPr lang="nb-NO"/>
        </a:p>
      </dgm:t>
    </dgm:pt>
    <dgm:pt modelId="{4E00C8D9-A969-4560-A831-E32C4596D410}">
      <dgm:prSet phldrT="[Tekst]"/>
      <dgm:spPr/>
      <dgm:t>
        <a:bodyPr/>
        <a:lstStyle/>
        <a:p>
          <a:r>
            <a:rPr lang="nb-NO" dirty="0"/>
            <a:t>Kan ofte begrunnes av ingeniør</a:t>
          </a:r>
        </a:p>
        <a:p>
          <a:r>
            <a:rPr lang="nb-NO" dirty="0" err="1"/>
            <a:t>Spesialsko</a:t>
          </a:r>
          <a:r>
            <a:rPr lang="nb-NO" dirty="0"/>
            <a:t> på grunn av slitasje må begrunnes av rekvirent</a:t>
          </a:r>
        </a:p>
      </dgm:t>
    </dgm:pt>
    <dgm:pt modelId="{1ACDCE8B-405B-49DA-B105-2D18F706BCE1}" type="parTrans" cxnId="{0ABB74A8-1A09-4208-9A83-010E1A094D42}">
      <dgm:prSet/>
      <dgm:spPr/>
      <dgm:t>
        <a:bodyPr/>
        <a:lstStyle/>
        <a:p>
          <a:endParaRPr lang="nb-NO"/>
        </a:p>
      </dgm:t>
    </dgm:pt>
    <dgm:pt modelId="{60A86A9D-7A4A-4C48-B2B7-650EB619B8AB}" type="sibTrans" cxnId="{0ABB74A8-1A09-4208-9A83-010E1A094D42}">
      <dgm:prSet/>
      <dgm:spPr/>
      <dgm:t>
        <a:bodyPr/>
        <a:lstStyle/>
        <a:p>
          <a:endParaRPr lang="nb-NO"/>
        </a:p>
      </dgm:t>
    </dgm:pt>
    <dgm:pt modelId="{A572D3A9-DC8E-465D-92DA-567DE29B9546}" type="pres">
      <dgm:prSet presAssocID="{D412739F-589E-41D4-AD90-B8C2743310E3}" presName="Name0" presStyleCnt="0">
        <dgm:presLayoutVars>
          <dgm:dir/>
          <dgm:animLvl val="lvl"/>
          <dgm:resizeHandles val="exact"/>
        </dgm:presLayoutVars>
      </dgm:prSet>
      <dgm:spPr/>
    </dgm:pt>
    <dgm:pt modelId="{A88D27FA-8270-4B97-A602-579FFDD3D2F5}" type="pres">
      <dgm:prSet presAssocID="{706DE0CB-5184-4DF8-98C1-2921A5E8F9A3}" presName="composite" presStyleCnt="0"/>
      <dgm:spPr/>
    </dgm:pt>
    <dgm:pt modelId="{8488254F-B254-4DC4-9EB8-E861960F41FE}" type="pres">
      <dgm:prSet presAssocID="{706DE0CB-5184-4DF8-98C1-2921A5E8F9A3}" presName="parTx" presStyleLbl="alignNode1" presStyleIdx="0" presStyleCnt="3">
        <dgm:presLayoutVars>
          <dgm:chMax val="0"/>
          <dgm:chPref val="0"/>
        </dgm:presLayoutVars>
      </dgm:prSet>
      <dgm:spPr/>
    </dgm:pt>
    <dgm:pt modelId="{B928418E-ADC8-4E53-A9EC-564030C5A01A}" type="pres">
      <dgm:prSet presAssocID="{706DE0CB-5184-4DF8-98C1-2921A5E8F9A3}" presName="desTx" presStyleLbl="alignAccFollowNode1" presStyleIdx="0" presStyleCnt="3">
        <dgm:presLayoutVars/>
      </dgm:prSet>
      <dgm:spPr/>
    </dgm:pt>
    <dgm:pt modelId="{0BC5A3EC-1FB5-431F-B643-B78D52641405}" type="pres">
      <dgm:prSet presAssocID="{46E3B9CE-2169-42A0-801F-02B5C8935F11}" presName="space" presStyleCnt="0"/>
      <dgm:spPr/>
    </dgm:pt>
    <dgm:pt modelId="{472CCB98-E0C1-4CDF-9520-47701483E95F}" type="pres">
      <dgm:prSet presAssocID="{8C8EDF02-6C91-422F-8375-332D694E687F}" presName="composite" presStyleCnt="0"/>
      <dgm:spPr/>
    </dgm:pt>
    <dgm:pt modelId="{72A0F161-2D0F-4BAB-B8B8-4A5ABF95A56C}" type="pres">
      <dgm:prSet presAssocID="{8C8EDF02-6C91-422F-8375-332D694E687F}" presName="parTx" presStyleLbl="alignNode1" presStyleIdx="1" presStyleCnt="3">
        <dgm:presLayoutVars>
          <dgm:chMax val="0"/>
          <dgm:chPref val="0"/>
        </dgm:presLayoutVars>
      </dgm:prSet>
      <dgm:spPr/>
    </dgm:pt>
    <dgm:pt modelId="{E91EBA4D-1E9E-40C4-8525-47CA3067C19E}" type="pres">
      <dgm:prSet presAssocID="{8C8EDF02-6C91-422F-8375-332D694E687F}" presName="desTx" presStyleLbl="alignAccFollowNode1" presStyleIdx="1" presStyleCnt="3">
        <dgm:presLayoutVars/>
      </dgm:prSet>
      <dgm:spPr/>
    </dgm:pt>
    <dgm:pt modelId="{B7B394C0-A3D2-4A4C-B375-E7113D1D8AEA}" type="pres">
      <dgm:prSet presAssocID="{94C05A79-096C-4DF9-8066-1B6363AD1F22}" presName="space" presStyleCnt="0"/>
      <dgm:spPr/>
    </dgm:pt>
    <dgm:pt modelId="{3C23AD1E-3AE8-4358-A901-BE004227AE04}" type="pres">
      <dgm:prSet presAssocID="{DAF0A03E-1E05-4A6D-8881-CEE9A3DE43E9}" presName="composite" presStyleCnt="0"/>
      <dgm:spPr/>
    </dgm:pt>
    <dgm:pt modelId="{2EEC3614-2621-40B3-BB5A-4C834814E96D}" type="pres">
      <dgm:prSet presAssocID="{DAF0A03E-1E05-4A6D-8881-CEE9A3DE43E9}" presName="parTx" presStyleLbl="alignNode1" presStyleIdx="2" presStyleCnt="3">
        <dgm:presLayoutVars>
          <dgm:chMax val="0"/>
          <dgm:chPref val="0"/>
        </dgm:presLayoutVars>
      </dgm:prSet>
      <dgm:spPr/>
    </dgm:pt>
    <dgm:pt modelId="{701291E2-2CAE-49AE-B7A4-CEB1DF2492EA}" type="pres">
      <dgm:prSet presAssocID="{DAF0A03E-1E05-4A6D-8881-CEE9A3DE43E9}" presName="desTx" presStyleLbl="alignAccFollowNode1" presStyleIdx="2" presStyleCnt="3">
        <dgm:presLayoutVars/>
      </dgm:prSet>
      <dgm:spPr/>
    </dgm:pt>
  </dgm:ptLst>
  <dgm:cxnLst>
    <dgm:cxn modelId="{7C614512-95EC-464E-99B0-242C47ED35F2}" type="presOf" srcId="{E85E29FD-6216-430F-AC96-E83441B7CB55}" destId="{E91EBA4D-1E9E-40C4-8525-47CA3067C19E}" srcOrd="0" destOrd="0" presId="urn:microsoft.com/office/officeart/2016/7/layout/ChevronBlockProcess"/>
    <dgm:cxn modelId="{D9558217-EE24-45C5-BBE1-BD4993604866}" srcId="{DAF0A03E-1E05-4A6D-8881-CEE9A3DE43E9}" destId="{70D12E6A-17F7-4444-AF9C-C29B3A4646A5}" srcOrd="0" destOrd="0" parTransId="{C3B0C13D-54A7-4751-B7D5-B4E345A66A14}" sibTransId="{138F9486-2AD1-4599-8853-7E640C3785BD}"/>
    <dgm:cxn modelId="{4F419421-E25D-4FC1-9722-EC1D00FF021B}" type="presOf" srcId="{9B2EE2E6-CD0F-43B2-ACD4-54BD02C71AC7}" destId="{E91EBA4D-1E9E-40C4-8525-47CA3067C19E}" srcOrd="0" destOrd="1" presId="urn:microsoft.com/office/officeart/2016/7/layout/ChevronBlockProcess"/>
    <dgm:cxn modelId="{1735AB30-B516-47DF-A420-B2B9BA5FE46F}" srcId="{D412739F-589E-41D4-AD90-B8C2743310E3}" destId="{DAF0A03E-1E05-4A6D-8881-CEE9A3DE43E9}" srcOrd="2" destOrd="0" parTransId="{4C82F6FA-1C0B-4A2C-B7C3-9CE3D1AD6AF3}" sibTransId="{F3658AD7-2D1A-4108-B735-B894043EB4C8}"/>
    <dgm:cxn modelId="{8144833B-335B-484F-9717-C5FB6A423E02}" srcId="{8C8EDF02-6C91-422F-8375-332D694E687F}" destId="{9B2EE2E6-CD0F-43B2-ACD4-54BD02C71AC7}" srcOrd="1" destOrd="0" parTransId="{44E954C2-D4A0-4F2F-B546-74CC3603BA04}" sibTransId="{5FB99532-4007-4A68-98A1-6202F7B0ECF9}"/>
    <dgm:cxn modelId="{B69D7540-EAFE-466E-B9B8-24746142AB49}" type="presOf" srcId="{F24C58B9-8398-442B-944B-A1A254759701}" destId="{B928418E-ADC8-4E53-A9EC-564030C5A01A}" srcOrd="0" destOrd="0" presId="urn:microsoft.com/office/officeart/2016/7/layout/ChevronBlockProcess"/>
    <dgm:cxn modelId="{F4F86F5E-6BAE-41D2-8EF9-8B2493F196B7}" type="presOf" srcId="{DAF0A03E-1E05-4A6D-8881-CEE9A3DE43E9}" destId="{2EEC3614-2621-40B3-BB5A-4C834814E96D}" srcOrd="0" destOrd="0" presId="urn:microsoft.com/office/officeart/2016/7/layout/ChevronBlockProcess"/>
    <dgm:cxn modelId="{FA0B0C6B-3CF1-491E-8485-B99749EE922C}" srcId="{8C8EDF02-6C91-422F-8375-332D694E687F}" destId="{C86EA31B-3C31-4D10-BE82-47C45CA40190}" srcOrd="2" destOrd="0" parTransId="{981D6564-06F9-4F1A-81C0-2F88EBA3804C}" sibTransId="{E664A133-C01B-4FA1-833E-7D78946C1D57}"/>
    <dgm:cxn modelId="{79A40C51-576F-438B-9EA8-3847DCF916EB}" srcId="{706DE0CB-5184-4DF8-98C1-2921A5E8F9A3}" destId="{F24C58B9-8398-442B-944B-A1A254759701}" srcOrd="0" destOrd="0" parTransId="{6A97806A-5E18-4DE5-BFA1-F07E9B400667}" sibTransId="{B4C1FF34-F5FC-4184-9934-486E9B213A7C}"/>
    <dgm:cxn modelId="{9A698355-A34B-4AD1-90B9-37F473196E1D}" type="presOf" srcId="{D412739F-589E-41D4-AD90-B8C2743310E3}" destId="{A572D3A9-DC8E-465D-92DA-567DE29B9546}" srcOrd="0" destOrd="0" presId="urn:microsoft.com/office/officeart/2016/7/layout/ChevronBlockProcess"/>
    <dgm:cxn modelId="{F8AA6085-0A52-4093-8B89-5F6D66103FEF}" type="presOf" srcId="{70D12E6A-17F7-4444-AF9C-C29B3A4646A5}" destId="{701291E2-2CAE-49AE-B7A4-CEB1DF2492EA}" srcOrd="0" destOrd="0" presId="urn:microsoft.com/office/officeart/2016/7/layout/ChevronBlockProcess"/>
    <dgm:cxn modelId="{01024B87-7056-4126-A6D9-DAD6F5E42726}" srcId="{D412739F-589E-41D4-AD90-B8C2743310E3}" destId="{8C8EDF02-6C91-422F-8375-332D694E687F}" srcOrd="1" destOrd="0" parTransId="{987C119A-70E1-44F2-88FB-5FC4D9F1DBEA}" sibTransId="{94C05A79-096C-4DF9-8066-1B6363AD1F22}"/>
    <dgm:cxn modelId="{BBAFDC94-576D-4715-987E-B43DC706420B}" type="presOf" srcId="{C86EA31B-3C31-4D10-BE82-47C45CA40190}" destId="{E91EBA4D-1E9E-40C4-8525-47CA3067C19E}" srcOrd="0" destOrd="2" presId="urn:microsoft.com/office/officeart/2016/7/layout/ChevronBlockProcess"/>
    <dgm:cxn modelId="{8A0F689A-FA58-4105-8457-D6D750BDE25F}" type="presOf" srcId="{4E00C8D9-A969-4560-A831-E32C4596D410}" destId="{701291E2-2CAE-49AE-B7A4-CEB1DF2492EA}" srcOrd="0" destOrd="1" presId="urn:microsoft.com/office/officeart/2016/7/layout/ChevronBlockProcess"/>
    <dgm:cxn modelId="{35C8F8A2-F8DA-4B08-B695-387001239A06}" srcId="{8C8EDF02-6C91-422F-8375-332D694E687F}" destId="{E85E29FD-6216-430F-AC96-E83441B7CB55}" srcOrd="0" destOrd="0" parTransId="{AB82B978-F04F-429F-9D49-7A1F077A3F29}" sibTransId="{2801FAC7-A556-4B73-981D-CF819412ED44}"/>
    <dgm:cxn modelId="{178896A6-47F2-4689-9BBC-1900C7DB82DF}" srcId="{706DE0CB-5184-4DF8-98C1-2921A5E8F9A3}" destId="{8F42EF48-6C6E-40E8-9712-C66D63B2E567}" srcOrd="1" destOrd="0" parTransId="{7767C563-67E9-4112-A905-129443D8CA9C}" sibTransId="{BACD1D7E-A709-44FE-9D19-ED0A5DB24AFE}"/>
    <dgm:cxn modelId="{0ABB74A8-1A09-4208-9A83-010E1A094D42}" srcId="{DAF0A03E-1E05-4A6D-8881-CEE9A3DE43E9}" destId="{4E00C8D9-A969-4560-A831-E32C4596D410}" srcOrd="1" destOrd="0" parTransId="{1ACDCE8B-405B-49DA-B105-2D18F706BCE1}" sibTransId="{60A86A9D-7A4A-4C48-B2B7-650EB619B8AB}"/>
    <dgm:cxn modelId="{5F9394AF-5EE7-4D63-B62A-AE67C6F0AA59}" type="presOf" srcId="{8C8EDF02-6C91-422F-8375-332D694E687F}" destId="{72A0F161-2D0F-4BAB-B8B8-4A5ABF95A56C}" srcOrd="0" destOrd="0" presId="urn:microsoft.com/office/officeart/2016/7/layout/ChevronBlockProcess"/>
    <dgm:cxn modelId="{08F498B9-4A1B-475F-A520-21610B6E9104}" type="presOf" srcId="{8F42EF48-6C6E-40E8-9712-C66D63B2E567}" destId="{B928418E-ADC8-4E53-A9EC-564030C5A01A}" srcOrd="0" destOrd="1" presId="urn:microsoft.com/office/officeart/2016/7/layout/ChevronBlockProcess"/>
    <dgm:cxn modelId="{007E33D6-E7F1-4940-AA83-901C0283EB04}" type="presOf" srcId="{D9DD5B09-451F-4C86-B655-91E48B884BC8}" destId="{B928418E-ADC8-4E53-A9EC-564030C5A01A}" srcOrd="0" destOrd="2" presId="urn:microsoft.com/office/officeart/2016/7/layout/ChevronBlockProcess"/>
    <dgm:cxn modelId="{D1F252D9-33C9-4BA4-81D9-851F002905BC}" type="presOf" srcId="{706DE0CB-5184-4DF8-98C1-2921A5E8F9A3}" destId="{8488254F-B254-4DC4-9EB8-E861960F41FE}" srcOrd="0" destOrd="0" presId="urn:microsoft.com/office/officeart/2016/7/layout/ChevronBlockProcess"/>
    <dgm:cxn modelId="{4E5824DF-A458-49D8-BEAE-AFA039AD6F13}" srcId="{D412739F-589E-41D4-AD90-B8C2743310E3}" destId="{706DE0CB-5184-4DF8-98C1-2921A5E8F9A3}" srcOrd="0" destOrd="0" parTransId="{E6D3EB34-E5C1-4981-A1F6-E7F5E9A4DE68}" sibTransId="{46E3B9CE-2169-42A0-801F-02B5C8935F11}"/>
    <dgm:cxn modelId="{DC86C0E2-4055-487B-B0BF-06C4F7A8B87A}" srcId="{706DE0CB-5184-4DF8-98C1-2921A5E8F9A3}" destId="{D9DD5B09-451F-4C86-B655-91E48B884BC8}" srcOrd="2" destOrd="0" parTransId="{22BCD25E-071A-40CD-977B-F411934FBA70}" sibTransId="{CAA8B701-3AA0-4C1F-A4D6-690065C4091F}"/>
    <dgm:cxn modelId="{DF464EEC-1FD6-478A-ADC7-4D273A153BEB}" type="presParOf" srcId="{A572D3A9-DC8E-465D-92DA-567DE29B9546}" destId="{A88D27FA-8270-4B97-A602-579FFDD3D2F5}" srcOrd="0" destOrd="0" presId="urn:microsoft.com/office/officeart/2016/7/layout/ChevronBlockProcess"/>
    <dgm:cxn modelId="{E8A91925-E9C6-42F7-99AF-71BC889B1915}" type="presParOf" srcId="{A88D27FA-8270-4B97-A602-579FFDD3D2F5}" destId="{8488254F-B254-4DC4-9EB8-E861960F41FE}" srcOrd="0" destOrd="0" presId="urn:microsoft.com/office/officeart/2016/7/layout/ChevronBlockProcess"/>
    <dgm:cxn modelId="{8E9B83DA-B676-43CB-9069-87B5C9938597}" type="presParOf" srcId="{A88D27FA-8270-4B97-A602-579FFDD3D2F5}" destId="{B928418E-ADC8-4E53-A9EC-564030C5A01A}" srcOrd="1" destOrd="0" presId="urn:microsoft.com/office/officeart/2016/7/layout/ChevronBlockProcess"/>
    <dgm:cxn modelId="{5447616C-8623-4E4C-A436-BB95A165CDE1}" type="presParOf" srcId="{A572D3A9-DC8E-465D-92DA-567DE29B9546}" destId="{0BC5A3EC-1FB5-431F-B643-B78D52641405}" srcOrd="1" destOrd="0" presId="urn:microsoft.com/office/officeart/2016/7/layout/ChevronBlockProcess"/>
    <dgm:cxn modelId="{483C7FBC-63C4-4BB8-82F5-8D88F78173B1}" type="presParOf" srcId="{A572D3A9-DC8E-465D-92DA-567DE29B9546}" destId="{472CCB98-E0C1-4CDF-9520-47701483E95F}" srcOrd="2" destOrd="0" presId="urn:microsoft.com/office/officeart/2016/7/layout/ChevronBlockProcess"/>
    <dgm:cxn modelId="{1FDE60FD-8D3F-4067-8EC5-496321ADE1CD}" type="presParOf" srcId="{472CCB98-E0C1-4CDF-9520-47701483E95F}" destId="{72A0F161-2D0F-4BAB-B8B8-4A5ABF95A56C}" srcOrd="0" destOrd="0" presId="urn:microsoft.com/office/officeart/2016/7/layout/ChevronBlockProcess"/>
    <dgm:cxn modelId="{565738EB-9197-4F58-B990-79BF6BF240FD}" type="presParOf" srcId="{472CCB98-E0C1-4CDF-9520-47701483E95F}" destId="{E91EBA4D-1E9E-40C4-8525-47CA3067C19E}" srcOrd="1" destOrd="0" presId="urn:microsoft.com/office/officeart/2016/7/layout/ChevronBlockProcess"/>
    <dgm:cxn modelId="{B2467CAA-6952-491C-9B2B-149AFA920F61}" type="presParOf" srcId="{A572D3A9-DC8E-465D-92DA-567DE29B9546}" destId="{B7B394C0-A3D2-4A4C-B375-E7113D1D8AEA}" srcOrd="3" destOrd="0" presId="urn:microsoft.com/office/officeart/2016/7/layout/ChevronBlockProcess"/>
    <dgm:cxn modelId="{A030E9CE-162E-4F93-AFBA-43E31AD99810}" type="presParOf" srcId="{A572D3A9-DC8E-465D-92DA-567DE29B9546}" destId="{3C23AD1E-3AE8-4358-A901-BE004227AE04}" srcOrd="4" destOrd="0" presId="urn:microsoft.com/office/officeart/2016/7/layout/ChevronBlockProcess"/>
    <dgm:cxn modelId="{C4BE0EB5-81E5-463B-B60E-AC489B4D1AD9}" type="presParOf" srcId="{3C23AD1E-3AE8-4358-A901-BE004227AE04}" destId="{2EEC3614-2621-40B3-BB5A-4C834814E96D}" srcOrd="0" destOrd="0" presId="urn:microsoft.com/office/officeart/2016/7/layout/ChevronBlockProcess"/>
    <dgm:cxn modelId="{16027C13-1851-4B5C-8F63-B289376F2330}" type="presParOf" srcId="{3C23AD1E-3AE8-4358-A901-BE004227AE04}" destId="{701291E2-2CAE-49AE-B7A4-CEB1DF2492EA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613A5-0C4E-4128-B290-CA3E5C578B4D}">
      <dsp:nvSpPr>
        <dsp:cNvPr id="0" name=""/>
        <dsp:cNvSpPr/>
      </dsp:nvSpPr>
      <dsp:spPr>
        <a:xfrm>
          <a:off x="860189" y="0"/>
          <a:ext cx="9748809" cy="5068388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E5F16-71D1-44BE-8B16-BF77918D9E4C}">
      <dsp:nvSpPr>
        <dsp:cNvPr id="0" name=""/>
        <dsp:cNvSpPr/>
      </dsp:nvSpPr>
      <dsp:spPr>
        <a:xfrm>
          <a:off x="5740" y="1520516"/>
          <a:ext cx="2760893" cy="20273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noProof="0" dirty="0"/>
            <a:t>Statsbudsjettet Folketrygdloven</a:t>
          </a:r>
        </a:p>
      </dsp:txBody>
      <dsp:txXfrm>
        <a:off x="104707" y="1619483"/>
        <a:ext cx="2562959" cy="1829421"/>
      </dsp:txXfrm>
    </dsp:sp>
    <dsp:sp modelId="{18310635-D68D-435D-A43F-9894F31C809C}">
      <dsp:nvSpPr>
        <dsp:cNvPr id="0" name=""/>
        <dsp:cNvSpPr/>
      </dsp:nvSpPr>
      <dsp:spPr>
        <a:xfrm>
          <a:off x="2904678" y="1520516"/>
          <a:ext cx="2760893" cy="2027355"/>
        </a:xfrm>
        <a:prstGeom prst="roundRect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noProof="0"/>
            <a:t>Forskrift</a:t>
          </a:r>
        </a:p>
      </dsp:txBody>
      <dsp:txXfrm>
        <a:off x="3003645" y="1619483"/>
        <a:ext cx="2562959" cy="1829421"/>
      </dsp:txXfrm>
    </dsp:sp>
    <dsp:sp modelId="{00BFE3E0-C8E6-4440-9A3D-D3F0F500F6CB}">
      <dsp:nvSpPr>
        <dsp:cNvPr id="0" name=""/>
        <dsp:cNvSpPr/>
      </dsp:nvSpPr>
      <dsp:spPr>
        <a:xfrm>
          <a:off x="5803616" y="1520516"/>
          <a:ext cx="2760893" cy="2027355"/>
        </a:xfrm>
        <a:prstGeom prst="roundRect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noProof="0"/>
            <a:t>Rundskriv</a:t>
          </a:r>
        </a:p>
      </dsp:txBody>
      <dsp:txXfrm>
        <a:off x="5902583" y="1619483"/>
        <a:ext cx="2562959" cy="1829421"/>
      </dsp:txXfrm>
    </dsp:sp>
    <dsp:sp modelId="{14FB53CE-C572-4923-AECF-0B27E35B971D}">
      <dsp:nvSpPr>
        <dsp:cNvPr id="0" name=""/>
        <dsp:cNvSpPr/>
      </dsp:nvSpPr>
      <dsp:spPr>
        <a:xfrm>
          <a:off x="8702554" y="1520516"/>
          <a:ext cx="2760893" cy="2027355"/>
        </a:xfrm>
        <a:prstGeom prst="roundRect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noProof="0"/>
            <a:t>Saksbehandling</a:t>
          </a:r>
        </a:p>
      </dsp:txBody>
      <dsp:txXfrm>
        <a:off x="8801521" y="1619483"/>
        <a:ext cx="2562959" cy="18294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6B4E56-25C2-4B2E-B005-560F42E80300}">
      <dsp:nvSpPr>
        <dsp:cNvPr id="0" name=""/>
        <dsp:cNvSpPr/>
      </dsp:nvSpPr>
      <dsp:spPr>
        <a:xfrm>
          <a:off x="1249738" y="357573"/>
          <a:ext cx="2614187" cy="2614187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Enkle hjelpemidler</a:t>
          </a:r>
        </a:p>
      </dsp:txBody>
      <dsp:txXfrm>
        <a:off x="2015416" y="1123251"/>
        <a:ext cx="1848509" cy="1848509"/>
      </dsp:txXfrm>
    </dsp:sp>
    <dsp:sp modelId="{8B6686F4-7754-4F27-84ED-6BA0EC668EE9}">
      <dsp:nvSpPr>
        <dsp:cNvPr id="0" name=""/>
        <dsp:cNvSpPr/>
      </dsp:nvSpPr>
      <dsp:spPr>
        <a:xfrm rot="5400000">
          <a:off x="3984674" y="357573"/>
          <a:ext cx="2614187" cy="2614187"/>
        </a:xfrm>
        <a:prstGeom prst="pieWedge">
          <a:avLst/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Tekniske hjelpemidler</a:t>
          </a:r>
        </a:p>
      </dsp:txBody>
      <dsp:txXfrm rot="-5400000">
        <a:off x="3984674" y="1123251"/>
        <a:ext cx="1848509" cy="1848509"/>
      </dsp:txXfrm>
    </dsp:sp>
    <dsp:sp modelId="{0264076D-E448-4A37-ABA1-8BC16105EE60}">
      <dsp:nvSpPr>
        <dsp:cNvPr id="0" name=""/>
        <dsp:cNvSpPr/>
      </dsp:nvSpPr>
      <dsp:spPr>
        <a:xfrm rot="10800000">
          <a:off x="3984674" y="3092508"/>
          <a:ext cx="2614187" cy="2614187"/>
        </a:xfrm>
        <a:prstGeom prst="pieWedge">
          <a:avLst/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 dirty="0"/>
            <a:t>Behandlings-hjelpemidler</a:t>
          </a:r>
        </a:p>
      </dsp:txBody>
      <dsp:txXfrm rot="10800000">
        <a:off x="3984674" y="3092508"/>
        <a:ext cx="1848509" cy="1848509"/>
      </dsp:txXfrm>
    </dsp:sp>
    <dsp:sp modelId="{BC044CDB-0AA7-4774-92E0-96DF1B34056D}">
      <dsp:nvSpPr>
        <dsp:cNvPr id="0" name=""/>
        <dsp:cNvSpPr/>
      </dsp:nvSpPr>
      <dsp:spPr>
        <a:xfrm rot="16200000">
          <a:off x="1249738" y="3092508"/>
          <a:ext cx="2614187" cy="2614187"/>
        </a:xfrm>
        <a:prstGeom prst="pieWedge">
          <a:avLst/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100" kern="1200"/>
            <a:t>Ortopediske hjelpemidler</a:t>
          </a:r>
        </a:p>
      </dsp:txBody>
      <dsp:txXfrm rot="5400000">
        <a:off x="2015416" y="3092508"/>
        <a:ext cx="1848509" cy="1848509"/>
      </dsp:txXfrm>
    </dsp:sp>
    <dsp:sp modelId="{B6997398-8722-44D7-B413-34455B6EB952}">
      <dsp:nvSpPr>
        <dsp:cNvPr id="0" name=""/>
        <dsp:cNvSpPr/>
      </dsp:nvSpPr>
      <dsp:spPr>
        <a:xfrm>
          <a:off x="7397306" y="4896995"/>
          <a:ext cx="902589" cy="784860"/>
        </a:xfrm>
        <a:prstGeom prst="circularArrow">
          <a:avLst/>
        </a:prstGeom>
        <a:solidFill>
          <a:srgbClr val="003B00"/>
        </a:solidFill>
        <a:ln w="19050" cap="flat" cmpd="sng" algn="ctr">
          <a:solidFill>
            <a:srgbClr val="003B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  <dsp:sp modelId="{33E8A454-2467-40CB-ACC4-D0B4DEB359CD}">
      <dsp:nvSpPr>
        <dsp:cNvPr id="0" name=""/>
        <dsp:cNvSpPr/>
      </dsp:nvSpPr>
      <dsp:spPr>
        <a:xfrm rot="10800000">
          <a:off x="6091019" y="5039483"/>
          <a:ext cx="902589" cy="784860"/>
        </a:xfrm>
        <a:prstGeom prst="circularArrow">
          <a:avLst/>
        </a:prstGeom>
        <a:solidFill>
          <a:srgbClr val="003B00"/>
        </a:solidFill>
        <a:ln w="19050" cap="flat" cmpd="sng" algn="ctr">
          <a:solidFill>
            <a:srgbClr val="003B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D36652-5E59-4EBE-BD30-CC6F7E75A61C}">
      <dsp:nvSpPr>
        <dsp:cNvPr id="0" name=""/>
        <dsp:cNvSpPr/>
      </dsp:nvSpPr>
      <dsp:spPr>
        <a:xfrm rot="5400000">
          <a:off x="2070045" y="-414720"/>
          <a:ext cx="1435374" cy="262374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/>
            <a:t>Varig</a:t>
          </a:r>
          <a:endParaRPr lang="en-US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/>
            <a:t>Vesentlig</a:t>
          </a:r>
          <a:endParaRPr lang="en-US" sz="2300" kern="1200" dirty="0"/>
        </a:p>
      </dsp:txBody>
      <dsp:txXfrm rot="-5400000">
        <a:off x="1475859" y="249535"/>
        <a:ext cx="2553679" cy="1295236"/>
      </dsp:txXfrm>
    </dsp:sp>
    <dsp:sp modelId="{AC6B1F3B-E7C7-40BF-A77A-EDE0EAD4FF4D}">
      <dsp:nvSpPr>
        <dsp:cNvPr id="0" name=""/>
        <dsp:cNvSpPr/>
      </dsp:nvSpPr>
      <dsp:spPr>
        <a:xfrm>
          <a:off x="0" y="44"/>
          <a:ext cx="1475858" cy="179421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b="1" kern="1200"/>
            <a:t>BEKREFTE</a:t>
          </a:r>
          <a:endParaRPr lang="en-US" sz="1700" b="1" kern="1200"/>
        </a:p>
      </dsp:txBody>
      <dsp:txXfrm>
        <a:off x="72045" y="72089"/>
        <a:ext cx="1331768" cy="1650128"/>
      </dsp:txXfrm>
    </dsp:sp>
    <dsp:sp modelId="{7D5EBA37-D111-4DF1-BB9A-FAE4735BA971}">
      <dsp:nvSpPr>
        <dsp:cNvPr id="0" name=""/>
        <dsp:cNvSpPr/>
      </dsp:nvSpPr>
      <dsp:spPr>
        <a:xfrm rot="5400000">
          <a:off x="2070045" y="1469208"/>
          <a:ext cx="1435374" cy="2623748"/>
        </a:xfrm>
        <a:prstGeom prst="round2SameRect">
          <a:avLst/>
        </a:prstGeom>
        <a:solidFill>
          <a:schemeClr val="accent5">
            <a:tint val="40000"/>
            <a:alpha val="90000"/>
            <a:hueOff val="-11944666"/>
            <a:satOff val="2667"/>
            <a:lumOff val="40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1944666"/>
              <a:satOff val="2667"/>
              <a:lumOff val="40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/>
            <a:t>Hensiktsmessig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b-NO" sz="2300" kern="1200" dirty="0"/>
            <a:t>Nødvendig</a:t>
          </a:r>
          <a:endParaRPr lang="en-US" sz="2300" kern="1200" dirty="0"/>
        </a:p>
      </dsp:txBody>
      <dsp:txXfrm rot="-5400000">
        <a:off x="1475859" y="2133464"/>
        <a:ext cx="2553679" cy="1295236"/>
      </dsp:txXfrm>
    </dsp:sp>
    <dsp:sp modelId="{4A265908-824C-4A0E-AF73-B9EDC7B544BD}">
      <dsp:nvSpPr>
        <dsp:cNvPr id="0" name=""/>
        <dsp:cNvSpPr/>
      </dsp:nvSpPr>
      <dsp:spPr>
        <a:xfrm>
          <a:off x="0" y="1883973"/>
          <a:ext cx="1475858" cy="1794218"/>
        </a:xfrm>
        <a:prstGeom prst="roundRect">
          <a:avLst/>
        </a:prstGeom>
        <a:gradFill rotWithShape="0">
          <a:gsLst>
            <a:gs pos="0">
              <a:schemeClr val="accent5">
                <a:hueOff val="-12152150"/>
                <a:satOff val="-826"/>
                <a:lumOff val="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2152150"/>
                <a:satOff val="-826"/>
                <a:lumOff val="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2152150"/>
                <a:satOff val="-826"/>
                <a:lumOff val="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b="1" kern="1200" dirty="0"/>
            <a:t>BEGRUNNE</a:t>
          </a:r>
          <a:endParaRPr lang="en-US" sz="1700" b="1" kern="1200" dirty="0"/>
        </a:p>
      </dsp:txBody>
      <dsp:txXfrm>
        <a:off x="72045" y="1956018"/>
        <a:ext cx="1331768" cy="1650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8254F-B254-4DC4-9EB8-E861960F41FE}">
      <dsp:nvSpPr>
        <dsp:cNvPr id="0" name=""/>
        <dsp:cNvSpPr/>
      </dsp:nvSpPr>
      <dsp:spPr>
        <a:xfrm>
          <a:off x="9917" y="419639"/>
          <a:ext cx="3925008" cy="1177502"/>
        </a:xfrm>
        <a:prstGeom prst="chevron">
          <a:avLst>
            <a:gd name="adj" fmla="val 3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5389" tIns="145389" rIns="145389" bIns="14538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Ulike bruksområder</a:t>
          </a:r>
        </a:p>
      </dsp:txBody>
      <dsp:txXfrm>
        <a:off x="363168" y="419639"/>
        <a:ext cx="3218506" cy="1177502"/>
      </dsp:txXfrm>
    </dsp:sp>
    <dsp:sp modelId="{B928418E-ADC8-4E53-A9EC-564030C5A01A}">
      <dsp:nvSpPr>
        <dsp:cNvPr id="0" name=""/>
        <dsp:cNvSpPr/>
      </dsp:nvSpPr>
      <dsp:spPr>
        <a:xfrm>
          <a:off x="9917" y="1597142"/>
          <a:ext cx="3571757" cy="276422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248" tIns="282248" rIns="282248" bIns="5644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Må stå i søknaden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Begrunne hvorfor!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Alle bruksområder kan fornyes</a:t>
          </a:r>
        </a:p>
      </dsp:txBody>
      <dsp:txXfrm>
        <a:off x="9917" y="1597142"/>
        <a:ext cx="3571757" cy="2764223"/>
      </dsp:txXfrm>
    </dsp:sp>
    <dsp:sp modelId="{72A0F161-2D0F-4BAB-B8B8-4A5ABF95A56C}">
      <dsp:nvSpPr>
        <dsp:cNvPr id="0" name=""/>
        <dsp:cNvSpPr/>
      </dsp:nvSpPr>
      <dsp:spPr>
        <a:xfrm>
          <a:off x="3876592" y="419639"/>
          <a:ext cx="3925008" cy="1177502"/>
        </a:xfrm>
        <a:prstGeom prst="chevron">
          <a:avLst>
            <a:gd name="adj" fmla="val 3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5389" tIns="145389" rIns="145389" bIns="14538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Reserveeksemplar</a:t>
          </a:r>
        </a:p>
      </dsp:txBody>
      <dsp:txXfrm>
        <a:off x="4229843" y="419639"/>
        <a:ext cx="3218506" cy="1177502"/>
      </dsp:txXfrm>
    </dsp:sp>
    <dsp:sp modelId="{E91EBA4D-1E9E-40C4-8525-47CA3067C19E}">
      <dsp:nvSpPr>
        <dsp:cNvPr id="0" name=""/>
        <dsp:cNvSpPr/>
      </dsp:nvSpPr>
      <dsp:spPr>
        <a:xfrm>
          <a:off x="3876592" y="1597142"/>
          <a:ext cx="3571757" cy="276422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248" tIns="282248" rIns="282248" bIns="5644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Må stå i søknaden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/>
            <a:t>Begrunne hvorfor!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Enklere/rimeligere løsninger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Restriktiv praksis</a:t>
          </a:r>
        </a:p>
      </dsp:txBody>
      <dsp:txXfrm>
        <a:off x="3876592" y="1597142"/>
        <a:ext cx="3571757" cy="2764223"/>
      </dsp:txXfrm>
    </dsp:sp>
    <dsp:sp modelId="{2EEC3614-2621-40B3-BB5A-4C834814E96D}">
      <dsp:nvSpPr>
        <dsp:cNvPr id="0" name=""/>
        <dsp:cNvSpPr/>
      </dsp:nvSpPr>
      <dsp:spPr>
        <a:xfrm>
          <a:off x="7743266" y="419639"/>
          <a:ext cx="3925008" cy="1177502"/>
        </a:xfrm>
        <a:prstGeom prst="chevron">
          <a:avLst>
            <a:gd name="adj" fmla="val 3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5389" tIns="145389" rIns="145389" bIns="145389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/>
            <a:t>Hyppig utskifting</a:t>
          </a:r>
        </a:p>
      </dsp:txBody>
      <dsp:txXfrm>
        <a:off x="8096517" y="419639"/>
        <a:ext cx="3218506" cy="1177502"/>
      </dsp:txXfrm>
    </dsp:sp>
    <dsp:sp modelId="{701291E2-2CAE-49AE-B7A4-CEB1DF2492EA}">
      <dsp:nvSpPr>
        <dsp:cNvPr id="0" name=""/>
        <dsp:cNvSpPr/>
      </dsp:nvSpPr>
      <dsp:spPr>
        <a:xfrm>
          <a:off x="7743266" y="1597142"/>
          <a:ext cx="3571757" cy="276422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2248" tIns="282248" rIns="282248" bIns="564496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Søkes som fornyelse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Kan ofte begrunnes av ingeniør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 err="1"/>
            <a:t>Spesialsko</a:t>
          </a:r>
          <a:r>
            <a:rPr lang="nb-NO" sz="2000" kern="1200" dirty="0"/>
            <a:t> på grunn av slitasje må begrunnes av rekvirent</a:t>
          </a:r>
        </a:p>
      </dsp:txBody>
      <dsp:txXfrm>
        <a:off x="7743266" y="1597142"/>
        <a:ext cx="3571757" cy="2764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D04F9-75DB-42E5-AE57-A76E92ABC44E}" type="datetimeFigureOut">
              <a:rPr lang="nb-NO" smtClean="0"/>
              <a:t>18.05.2026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5EE6A-A661-4FBF-8EBC-99637777B57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7920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82070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042DB-BD98-A083-EAF5-8DB964A8F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4F68F1E-DD3A-3467-5714-10ABB87B45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EE676E6-DAF9-AA03-9D1B-F01A91A48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a typeface="Calibri"/>
                <a:cs typeface="Calibri"/>
              </a:rPr>
              <a:t>Nav ønsker ikke at det sendes "alle" fornyelsene oppsamlet årlig. </a:t>
            </a:r>
          </a:p>
          <a:p>
            <a:r>
              <a:rPr lang="nb-NO" dirty="0">
                <a:ea typeface="Calibri"/>
                <a:cs typeface="Calibri"/>
              </a:rPr>
              <a:t> - Pasienten syns at…</a:t>
            </a:r>
          </a:p>
          <a:p>
            <a:r>
              <a:rPr lang="nb-NO" dirty="0">
                <a:ea typeface="Calibri"/>
                <a:cs typeface="Calibri"/>
              </a:rPr>
              <a:t> - Jeg mener at…</a:t>
            </a:r>
          </a:p>
          <a:p>
            <a:endParaRPr lang="nb-NO" dirty="0">
              <a:ea typeface="Calibri"/>
              <a:cs typeface="Calibri"/>
            </a:endParaRPr>
          </a:p>
          <a:p>
            <a:r>
              <a:rPr lang="nb-NO" dirty="0">
                <a:ea typeface="Calibri"/>
                <a:cs typeface="Calibri"/>
              </a:rPr>
              <a:t>Send svake søknader tilbake til rekvirent – mindre jobb enn å håndtere avslag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985B599-FC2E-0D84-1569-5A5296F884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68115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3819E-661B-A788-551B-9EF5BDEA5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AF29248-DCCB-315B-0BBB-CD2A1DB433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C33E5B4-9701-7150-3AF5-F7F83A291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 err="1"/>
              <a:t>Rekvirententens</a:t>
            </a:r>
            <a:r>
              <a:rPr lang="nb-NO" b="1" dirty="0"/>
              <a:t> rolle.</a:t>
            </a:r>
          </a:p>
          <a:p>
            <a:r>
              <a:rPr lang="nb-NO" b="1" dirty="0"/>
              <a:t>Lage en rigg som fanger opp dårlige søknader før pasienten sitter der?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E4F54F6-19D8-5D39-9015-E4B8DF86F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40140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92184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6808D-56FB-42BD-C2D4-30771A348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61B71DA-1962-7B7A-A9C5-BBE98240E4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1F8B6E3-CD90-AD58-8803-6295D8410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EF5FAF3-4F43-1770-CB12-6DC931E9E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456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A1DB-806A-7903-F233-E9A38CD2E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32803E0-626A-2BF3-1C07-49193902C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6C71326-E729-7E83-6DD4-ABF56C21E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Folketrygdloven er en nasjonal rettighet!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C75D97B-C804-E740-9D88-C2D817F6B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0669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D3C80-1A08-AD91-BECB-AA5DB4993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F4EFC3C-9742-8BDB-34F9-26EDF0BE4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8AF6188-C8C7-80BE-171D-5192255CB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5BAE041-2808-9E6D-86E4-AD77AE347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67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24673-C5A0-828B-DA4E-C110198A0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7C0429A-2037-8E59-2E02-A74DF05E1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CADB0AC-717F-3564-F878-3D5299358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EFB2A08-6EE6-E969-18DA-F5E330F14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907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8A5D9-4A61-D6E9-2B5E-461EB2512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8AF6229-6C64-0C37-921D-A2978F884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9B4C652-72D5-D462-8D5E-B9C1523B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3C9F41-35CF-BED6-A233-053583CDA2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180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A4738-33F0-6E04-25D4-9EBB1F50C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837C694-5596-2B38-C35A-E6B3F5625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B1B294E-0C17-6618-206A-52EDFC05E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Hvorfor kan ikke bruker kjøpe et rimeligere hjelpemiddel selv?</a:t>
            </a:r>
          </a:p>
          <a:p>
            <a:r>
              <a:rPr lang="nb-NO" dirty="0"/>
              <a:t>Det er her </a:t>
            </a:r>
            <a:r>
              <a:rPr lang="nb-NO" dirty="0" err="1"/>
              <a:t>prefab</a:t>
            </a:r>
            <a:r>
              <a:rPr lang="nb-NO" dirty="0"/>
              <a:t>-diskusjonen kommer fra, i tillegg fra ordlyden i rundskrivet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16F66F6-C097-97F4-1427-DC381CB710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0561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Behandling kan også være «varig»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9466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7A090-D5C1-5241-FEBD-A286C2495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E8A39A7-7BF1-813E-EDDC-59E60E492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06F7E21-A20F-C2E6-7478-E802D3FD12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DF7F80-559B-8FF0-EA90-87B21032C1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0342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74689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DBF07-0965-9A63-C67E-2CA82C1A5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70755E2-9E1B-2C24-B7E2-89C5FA92A4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DBEF0EB-95DD-84BD-1596-616C310A5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D03F21E-EE43-A9C0-1397-818CECBB0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2050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1821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Diskusjon om hva vi kan skrive i punkt 5 og hva vi ikke kan skrive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93475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i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0888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Først og fremst svare på forskriftens krav. Medisinske eller menneskelige begrunnelser kan forsterke søknaden, men mangler svar på forskriftens krav, er det kjørt.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51014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Da er det først og fremst å bekrefte Varig og Vesentlig, og begrunne hvorfor hjelpemiddelet er hensiktsmessig og nødvendig – også målt opp mot annen type behandling, hjelp eller utstyr.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4595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965CA-A2CC-11AA-59EE-B11584955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7A7B26F-4074-6D9D-3663-405B734D4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762B388-5AB4-4490-FB21-40CD14A00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A96C4C7-E200-DF53-3432-F42E04FAC4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2815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Si noe om garanti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08418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6AEA7-EE1B-6E38-8396-45EF53A2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6E13EAE-4786-35FB-662D-FC0ECC2280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5BC9349-7BD4-D211-4B53-6814ED01B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F3B63A3-4C61-79CD-FC45-809CA6B45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0088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5FE7C-452F-AB88-8CAE-55A34D4C7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D885549-A9B0-A59C-9EA3-46820BD3FF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BA9A250-E068-4EFA-087E-29C92A204C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Rundskriv</a:t>
            </a:r>
          </a:p>
          <a:p>
            <a:r>
              <a:rPr lang="nb-NO" dirty="0"/>
              <a:t>Forvaltningspraksis</a:t>
            </a:r>
          </a:p>
          <a:p>
            <a:r>
              <a:rPr lang="nb-NO" dirty="0"/>
              <a:t>Kombinasjon lang tid og uforutsigbart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C13B560-AE19-0041-62E5-EFD3D4CBB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0778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Legen må skrive om årsakssammenheng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60072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Ikke bare for dyre komponenter! Bruk feltet for det det er verdt!</a:t>
            </a:r>
          </a:p>
          <a:p>
            <a:r>
              <a:rPr lang="nb-NO" dirty="0"/>
              <a:t>Her må vi skrive norsk (eller svensk)</a:t>
            </a:r>
          </a:p>
          <a:p>
            <a:r>
              <a:rPr lang="nb-NO" dirty="0"/>
              <a:t>Jo dårligere søknad fra rekvirent – dess mer må du skrive.</a:t>
            </a:r>
          </a:p>
          <a:p>
            <a:endParaRPr lang="nb-NO" dirty="0"/>
          </a:p>
          <a:p>
            <a:r>
              <a:rPr lang="nb-NO" dirty="0"/>
              <a:t>Vi kan ikke legge til medisinske forhold, men vi kan bekrefte legens vurdering, og beskrive funksjonsnedsettelsen.</a:t>
            </a:r>
          </a:p>
          <a:p>
            <a:r>
              <a:rPr lang="nb-NO" dirty="0"/>
              <a:t>HVORFOR – HVORFOR - HVORFOR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92085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0551D-BBAC-A540-13CD-47A522D0E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6C5B423-09C9-E3D3-B2F4-8A617D4C3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6C92C09-0373-67E2-1B26-951B93E1E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5EA3A5F-DB1A-5078-C183-CBA07E7B31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451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9795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Hvorfor?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61026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Hvis dette er tilleggsdiagnoser, ikke forvirr saksbehandler ved å nevne dem.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14907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740DF8-7AE5-B0C2-635F-BD6463E2A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6B0DBD2-B965-4F2D-BCC0-EFCA80B90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C5BB29C-D6C4-5944-FD82-381DD1467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C87E23-2773-BC36-969E-220E2DD6F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5243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noProof="0" dirty="0">
                <a:solidFill>
                  <a:srgbClr val="FFFFFE"/>
                </a:solidFill>
                <a:latin typeface="+mn-lt"/>
              </a:rPr>
              <a:t>Skal dekke de aller fleste føtter som ikke kan bruke </a:t>
            </a:r>
            <a:r>
              <a:rPr lang="nb-NO" sz="1200" noProof="0" dirty="0" err="1">
                <a:solidFill>
                  <a:srgbClr val="FFFFFE"/>
                </a:solidFill>
                <a:latin typeface="+mn-lt"/>
              </a:rPr>
              <a:t>konfeksjonssko</a:t>
            </a:r>
            <a:r>
              <a:rPr lang="nb-NO" sz="1200" noProof="0" dirty="0">
                <a:solidFill>
                  <a:srgbClr val="FFFFFE"/>
                </a:solidFill>
                <a:latin typeface="+mn-lt"/>
              </a:rPr>
              <a:t>. </a:t>
            </a:r>
          </a:p>
          <a:p>
            <a:r>
              <a:rPr lang="nb-NO" sz="1200" noProof="0" dirty="0">
                <a:solidFill>
                  <a:srgbClr val="FFFFFE"/>
                </a:solidFill>
                <a:latin typeface="+mn-lt"/>
              </a:rPr>
              <a:t>Plass til fotseng er ikke et argument</a:t>
            </a:r>
          </a:p>
          <a:p>
            <a:r>
              <a:rPr lang="nb-NO" sz="1200" noProof="0" dirty="0">
                <a:solidFill>
                  <a:srgbClr val="FFFFFE"/>
                </a:solidFill>
                <a:latin typeface="+mn-lt"/>
              </a:rPr>
              <a:t>Støtte til splittet par </a:t>
            </a:r>
            <a:r>
              <a:rPr lang="nb-NO" sz="1200" noProof="0" dirty="0" err="1">
                <a:solidFill>
                  <a:srgbClr val="FFFFFE"/>
                </a:solidFill>
                <a:latin typeface="+mn-lt"/>
              </a:rPr>
              <a:t>spesialsko</a:t>
            </a:r>
            <a:r>
              <a:rPr lang="nb-NO" sz="1200" noProof="0" dirty="0">
                <a:solidFill>
                  <a:srgbClr val="FFFFFE"/>
                </a:solidFill>
                <a:latin typeface="+mn-lt"/>
              </a:rPr>
              <a:t> ved avvik &gt; 2 størrelser. Krever søknad og vedtak, selv om det er åpenbart behov!</a:t>
            </a:r>
          </a:p>
          <a:p>
            <a:r>
              <a:rPr lang="nb-NO" sz="1200" noProof="0" dirty="0">
                <a:solidFill>
                  <a:srgbClr val="FFFFFE"/>
                </a:solidFill>
                <a:latin typeface="+mn-lt"/>
              </a:rPr>
              <a:t>RELATIVT NYTT: </a:t>
            </a:r>
            <a:r>
              <a:rPr lang="nb-NO" sz="1200" noProof="0" dirty="0" err="1">
                <a:solidFill>
                  <a:srgbClr val="FFFFFE"/>
                </a:solidFill>
                <a:latin typeface="+mn-lt"/>
              </a:rPr>
              <a:t>Spesialsko</a:t>
            </a:r>
            <a:r>
              <a:rPr lang="nb-NO" sz="1200" noProof="0" dirty="0">
                <a:solidFill>
                  <a:srgbClr val="FFFFFE"/>
                </a:solidFill>
                <a:latin typeface="+mn-lt"/>
              </a:rPr>
              <a:t> kan endres dersom det er nødvendig for å gi tilfredsstillende funksjon.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22859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446B6-35E8-5E27-6B04-42D83E20A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E62057F8-E648-F406-7B43-C16CB4A49F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BC270D4-D256-4354-7D47-E2FDCFD8E7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0E85280-AA8A-39B1-1E80-D2A5027E5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7497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F314A-E910-A398-E604-D48D6790B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068F237-5FDE-231E-6D48-6908175FC0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6E97E02-7831-F47B-A802-434F5BC5A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noProof="0" dirty="0">
                <a:solidFill>
                  <a:srgbClr val="FFFFFE"/>
                </a:solidFill>
                <a:latin typeface="+mn-lt"/>
              </a:rPr>
              <a:t>Skal dekke de aller fleste føtter som ikke kan bruke </a:t>
            </a:r>
            <a:r>
              <a:rPr lang="nb-NO" sz="1200" noProof="0" dirty="0" err="1">
                <a:solidFill>
                  <a:srgbClr val="FFFFFE"/>
                </a:solidFill>
                <a:latin typeface="+mn-lt"/>
              </a:rPr>
              <a:t>konfeksjonssko</a:t>
            </a:r>
            <a:r>
              <a:rPr lang="nb-NO" sz="1200" noProof="0" dirty="0">
                <a:solidFill>
                  <a:srgbClr val="FFFFFE"/>
                </a:solidFill>
                <a:latin typeface="+mn-lt"/>
              </a:rPr>
              <a:t>. </a:t>
            </a:r>
          </a:p>
          <a:p>
            <a:r>
              <a:rPr lang="nb-NO" sz="1200" noProof="0" dirty="0">
                <a:solidFill>
                  <a:srgbClr val="FFFFFE"/>
                </a:solidFill>
                <a:latin typeface="+mn-lt"/>
              </a:rPr>
              <a:t>Plass til fotseng er ikke et argument</a:t>
            </a:r>
          </a:p>
          <a:p>
            <a:r>
              <a:rPr lang="nb-NO" sz="1200" noProof="0" dirty="0">
                <a:solidFill>
                  <a:srgbClr val="FFFFFE"/>
                </a:solidFill>
                <a:latin typeface="+mn-lt"/>
              </a:rPr>
              <a:t>Støtte til splittet par </a:t>
            </a:r>
            <a:r>
              <a:rPr lang="nb-NO" sz="1200" noProof="0" dirty="0" err="1">
                <a:solidFill>
                  <a:srgbClr val="FFFFFE"/>
                </a:solidFill>
                <a:latin typeface="+mn-lt"/>
              </a:rPr>
              <a:t>spesialsko</a:t>
            </a:r>
            <a:r>
              <a:rPr lang="nb-NO" sz="1200" noProof="0" dirty="0">
                <a:solidFill>
                  <a:srgbClr val="FFFFFE"/>
                </a:solidFill>
                <a:latin typeface="+mn-lt"/>
              </a:rPr>
              <a:t> ved avvik &gt; 2 størrelser. Krever søknad og vedtak, selv om det er åpenbart behov!</a:t>
            </a:r>
          </a:p>
          <a:p>
            <a:r>
              <a:rPr lang="nb-NO" sz="1200" noProof="0" dirty="0">
                <a:solidFill>
                  <a:srgbClr val="FFFFFE"/>
                </a:solidFill>
                <a:latin typeface="+mn-lt"/>
              </a:rPr>
              <a:t>RELATIVT NYTT: </a:t>
            </a:r>
            <a:r>
              <a:rPr lang="nb-NO" sz="1200" noProof="0" dirty="0" err="1">
                <a:solidFill>
                  <a:srgbClr val="FFFFFE"/>
                </a:solidFill>
                <a:latin typeface="+mn-lt"/>
              </a:rPr>
              <a:t>Spesialsko</a:t>
            </a:r>
            <a:r>
              <a:rPr lang="nb-NO" sz="1200" noProof="0" dirty="0">
                <a:solidFill>
                  <a:srgbClr val="FFFFFE"/>
                </a:solidFill>
                <a:latin typeface="+mn-lt"/>
              </a:rPr>
              <a:t> kan endres dersom det er nødvendig for å gi tilfredsstillende funksjon.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F3F2B1A-5871-B83D-8F8C-BFC910F139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986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52D057-14DA-D269-A0D7-6132B4509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46440A5-5713-294A-8478-C5D07B130B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8ED5F76-AD52-BEF9-83F7-E9CC26E69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Nye ansatte har lest rundskrivet, men har ikke erfaring med forvaltningspraksis.</a:t>
            </a:r>
          </a:p>
          <a:p>
            <a:r>
              <a:rPr lang="nb-NO" dirty="0"/>
              <a:t>Send inn systematiske feilaktige avslag </a:t>
            </a:r>
            <a:r>
              <a:rPr lang="nb-NO" dirty="0" err="1"/>
              <a:t>tii</a:t>
            </a:r>
            <a:r>
              <a:rPr lang="nb-NO" dirty="0"/>
              <a:t> OVL, som sender til Nav.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AE0C5A8-B250-C71E-5035-682AD5774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32905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051FB-20C1-0C2F-89EC-2AC435DF9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8CD6F3D-2669-64EE-889A-E79AC1D6B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951EDFA-7E81-934E-CF34-CD3AF0E6D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9667DB8-BFF0-A34A-8CED-994D58BCB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6804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264A8-9D4E-6EBF-C42F-7E725968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5D1C947C-03A3-9750-4831-D5849D9874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DDB5FB6-FEBC-2FD9-113C-2EBE5D38B3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DEEC6F7-D0DA-12E4-95BB-569CF35EF2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7904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86211-BF39-33E3-B606-25D7975EE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AE3A26E-67FA-E34E-E5F0-DBBC77A03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DA58B13-26D7-E1D8-BFA8-2A74CEAD8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Saksbehandlere sitter med rundskrivet, men ikke </a:t>
            </a:r>
            <a:r>
              <a:rPr lang="nb-NO" dirty="0" err="1"/>
              <a:t>nomeklaturen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57C833C-0E5A-3482-B92F-8648076660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129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07E90-2839-150D-F80D-6E73B23A0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B3E4033-FFAB-7ADD-397B-0D78A13995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11BC19E-C6E4-59A5-E6AF-282CB699B1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6788F0-2B84-0C27-CB58-3229B1EBD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2921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75531-8966-7C86-1819-F9C510078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71894A2B-803E-271F-02E9-9C8E711A69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944598E-DFDA-11BB-6DD5-3F4E4DC009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="1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CE80EDF-6226-283B-1B0C-3DCCD8C06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4146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37535-0F5E-6003-89D2-4F802FE5E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AD80B90-8074-44BF-A565-A2E5C89C5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11511513-0B7E-F2FA-8B17-5146DC98A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5E1839-5C11-F992-625F-B37680646F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95EE6A-A661-4FBF-8EBC-99637777B57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449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rgbClr val="003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3639A81-8C57-FDCE-15E5-00C8BCFCC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12751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F996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6E377EFC-82A2-BDC7-8517-DF55ABDF4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9242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A58ACC-C5DB-7B87-1BC7-6C29085631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95216" y="635231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6FEF405D-C48F-4221-8478-E5DB2A52F06C}" type="datetimeFigureOut">
              <a:rPr lang="nb-NO" smtClean="0"/>
              <a:pPr/>
              <a:t>18.05.2026</a:t>
            </a:fld>
            <a:endParaRPr lang="nb-NO"/>
          </a:p>
        </p:txBody>
      </p:sp>
      <p:pic>
        <p:nvPicPr>
          <p:cNvPr id="10" name="Bilde 9" descr="Et bilde som inneholder Font, Grafikk, logo, grafisk design&#10;&#10;Automatisk generert beskrivelse">
            <a:extLst>
              <a:ext uri="{FF2B5EF4-FFF2-40B4-BE49-F238E27FC236}">
                <a16:creationId xmlns:a16="http://schemas.microsoft.com/office/drawing/2014/main" id="{E5618163-A5D2-FC86-D83B-465B448F58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672" y="899032"/>
            <a:ext cx="6780656" cy="270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6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6ACDA6-D98A-079A-B613-20283B483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996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19B3FCC-1433-C6B9-7710-F17FBBA88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AAECF4"/>
                </a:solidFill>
              </a:defRPr>
            </a:lvl1pPr>
            <a:lvl2pPr>
              <a:defRPr>
                <a:solidFill>
                  <a:srgbClr val="AAECF4"/>
                </a:solidFill>
              </a:defRPr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FD7DE93-EB01-7ABC-B35C-6F94027E4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5DF94-36F4-41E8-8AA6-DF2E2E0BC6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12387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6CFB5F-9643-2F45-7953-1F2E37A13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22E173-3651-4660-68CC-D868B4972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73203FC-0840-341C-9DAA-1D8D941B1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B96E66B-9302-A238-4EB3-32B0DBB7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55DF94-36F4-41E8-8AA6-DF2E2E0BC62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265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041C096-E9FB-A28D-584E-9FBFB6EB8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Overskrift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98CEC1A-5D36-F4A7-E3A0-222B7F87A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innhold</a:t>
            </a:r>
          </a:p>
          <a:p>
            <a:pPr lvl="1"/>
            <a:r>
              <a:rPr lang="nb-NO"/>
              <a:t>innhold</a:t>
            </a:r>
          </a:p>
          <a:p>
            <a:pPr lvl="2"/>
            <a:endParaRPr lang="nb-NO"/>
          </a:p>
          <a:p>
            <a:pPr lvl="4"/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CD7E567-5870-E68B-0B4B-57AB07F10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fld id="{8355DF94-36F4-41E8-8AA6-DF2E2E0BC62F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7723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996F"/>
          </a:solidFill>
          <a:latin typeface="Pavanam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AAECF4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AAECF4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rgbClr val="AAECF4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AAECF4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AAECF4"/>
          </a:solidFill>
          <a:latin typeface="Roboto light" panose="02000000000000000000" pitchFamily="2" charset="0"/>
          <a:ea typeface="Roboto light" panose="02000000000000000000" pitchFamily="2" charset="0"/>
          <a:cs typeface="Roboto light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ovdata.no/lov/1997-02-28-1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4F26130-3B49-8A17-D3AA-C3ECF5D58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6D84603-2F3E-67EF-CE99-347BA0D183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79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4D7A9D-5CC5-1AAA-D3AA-995BB68B0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ACC6D-85DE-A1EC-8FFE-1362DFEF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2EC78F"/>
                </a:solidFill>
                <a:latin typeface="+mn-lt"/>
              </a:rPr>
              <a:t>Ønsker</a:t>
            </a:r>
            <a:r>
              <a:rPr lang="en-US" b="1" dirty="0">
                <a:solidFill>
                  <a:srgbClr val="2EC78F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2EC78F"/>
                </a:solidFill>
                <a:latin typeface="+mn-lt"/>
              </a:rPr>
              <a:t>fra</a:t>
            </a:r>
            <a:r>
              <a:rPr lang="en-US" b="1" dirty="0">
                <a:solidFill>
                  <a:srgbClr val="2EC78F"/>
                </a:solidFill>
                <a:latin typeface="+mn-lt"/>
              </a:rPr>
              <a:t> Nav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71A482-25E0-A2F8-088C-5D3980F38E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Søknad inn = vedtak ut</a:t>
            </a:r>
          </a:p>
          <a:p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Beskriv hvorfor rimeligere og enklere tiltak ikke fungerer</a:t>
            </a:r>
          </a:p>
          <a:p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Beskriv hvilke tiltak som er prøvd ut</a:t>
            </a:r>
          </a:p>
          <a:p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Beskriv hvorfor hjelpemiddelet er nødvendig</a:t>
            </a:r>
          </a:p>
          <a:p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Sjekk signaturer, hvorfor har ikke bruker signert selv?</a:t>
            </a:r>
          </a:p>
          <a:p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Ikke send dobbelt</a:t>
            </a:r>
          </a:p>
          <a:p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Beskriv hvilket hjelpemiddel det søkes om</a:t>
            </a:r>
          </a:p>
          <a:p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Beskriv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årsakssammenheng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mellom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 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hjelpemiddel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og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forventet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funksjonsforbedring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Ikke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søk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på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 ting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som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ikke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er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ortopedisk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hjelpemiddel</a:t>
            </a:r>
            <a:endParaRPr lang="en-US" sz="2400" dirty="0">
              <a:solidFill>
                <a:schemeClr val="tx1"/>
              </a:solidFill>
              <a:latin typeface="+mn-lt"/>
              <a:ea typeface="Roboto light"/>
              <a:cs typeface="Roboto light"/>
            </a:endParaRPr>
          </a:p>
          <a:p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Skriv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tydelig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 med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minst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mulig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medisinske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Roboto light"/>
                <a:cs typeface="Roboto light"/>
              </a:rPr>
              <a:t>faguttrykk</a:t>
            </a:r>
            <a:endParaRPr lang="nb-NO" sz="2400" dirty="0">
              <a:solidFill>
                <a:schemeClr val="tx1"/>
              </a:solidFill>
              <a:latin typeface="+mn-lt"/>
              <a:ea typeface="Calibri"/>
              <a:cs typeface="Calibri"/>
            </a:endParaRPr>
          </a:p>
          <a:p>
            <a:pPr marL="0" indent="0">
              <a:buNone/>
            </a:pPr>
            <a:endParaRPr lang="nb-NO" sz="2400" b="1" dirty="0">
              <a:solidFill>
                <a:srgbClr val="C3EDDF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0D71AEB-9B2D-065B-8E02-C7A697973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55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76A63BA-A198-1B94-56B3-D02EE2E41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43F8CFC-F06B-89E8-06A1-BFEB7B8AB9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AA6F410-662D-6D0A-7EE3-F42BCF6A0A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84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7128B18-A577-496B-A275-DD02268A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8999" y="2825748"/>
            <a:ext cx="6586258" cy="109310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nb-NO" sz="9600" b="1" noProof="0" dirty="0">
                <a:solidFill>
                  <a:srgbClr val="2EC78F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HVORFOR?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4BBCA4E-A514-B20C-A9C9-9ABF5F882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3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4C2E21-82B1-63B4-89CA-58F7BCE99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71D51B-A5FF-A417-4F3D-0428907F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875" y="3184071"/>
            <a:ext cx="2467104" cy="489857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nb-NO" sz="9600" b="1" noProof="0" dirty="0">
                <a:solidFill>
                  <a:srgbClr val="2EC78F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HVORFOR?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26F5766-FF14-83F2-BBDB-6CA165B87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316B0DA3-ED6E-DB42-3097-3333155886FC}"/>
              </a:ext>
            </a:extLst>
          </p:cNvPr>
          <p:cNvSpPr/>
          <p:nvPr/>
        </p:nvSpPr>
        <p:spPr>
          <a:xfrm>
            <a:off x="6728318" y="2722406"/>
            <a:ext cx="4863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54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Forutsigbarhet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1236053-D0C8-D63A-C17E-D10A80C3865C}"/>
              </a:ext>
            </a:extLst>
          </p:cNvPr>
          <p:cNvSpPr/>
          <p:nvPr/>
        </p:nvSpPr>
        <p:spPr>
          <a:xfrm>
            <a:off x="4045786" y="3429000"/>
            <a:ext cx="77097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b-NO" sz="3200" b="0" cap="none" spc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når behandlingstid nærmer seg 30 uker</a:t>
            </a:r>
          </a:p>
        </p:txBody>
      </p:sp>
    </p:spTree>
    <p:extLst>
      <p:ext uri="{BB962C8B-B14F-4D97-AF65-F5344CB8AC3E}">
        <p14:creationId xmlns:p14="http://schemas.microsoft.com/office/powerpoint/2010/main" val="4062967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2080A9-E67E-F8D3-908C-CF8D3C9DB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CE28D85-4362-FD03-2194-C1DCD8F6B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  <p:graphicFrame>
        <p:nvGraphicFramePr>
          <p:cNvPr id="2" name="Plassholder for innhold 3">
            <a:extLst>
              <a:ext uri="{FF2B5EF4-FFF2-40B4-BE49-F238E27FC236}">
                <a16:creationId xmlns:a16="http://schemas.microsoft.com/office/drawing/2014/main" id="{B26028E4-5217-FE19-3406-534004A342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547810"/>
              </p:ext>
            </p:extLst>
          </p:nvPr>
        </p:nvGraphicFramePr>
        <p:xfrm>
          <a:off x="409303" y="966652"/>
          <a:ext cx="11469188" cy="5068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49913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3A00F7-ADE6-3517-BA34-C545018E7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2BE4CB23-D209-CD59-0B96-DB1CAB766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3DA45F2C-6473-B031-21E3-3FF996C1B03F}"/>
              </a:ext>
            </a:extLst>
          </p:cNvPr>
          <p:cNvSpPr txBox="1">
            <a:spLocks/>
          </p:cNvSpPr>
          <p:nvPr/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>
                <a:solidFill>
                  <a:srgbClr val="2EC78F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https://lovdata.no/lov/1997-02-28-19</a:t>
            </a:r>
            <a:r>
              <a:rPr lang="nb-NO" dirty="0">
                <a:solidFill>
                  <a:srgbClr val="2EC78F"/>
                </a:solidFill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nb-NO" dirty="0">
                <a:solidFill>
                  <a:schemeClr val="tx1"/>
                </a:solidFill>
                <a:latin typeface="+mn-lt"/>
              </a:rPr>
              <a:t>Når et medlem har fått sin funksjonsevne i dagliglivet </a:t>
            </a:r>
            <a:r>
              <a:rPr lang="nb-NO" b="1" u="sng" dirty="0">
                <a:solidFill>
                  <a:schemeClr val="tx1"/>
                </a:solidFill>
                <a:latin typeface="+mn-lt"/>
              </a:rPr>
              <a:t>vesentlig</a:t>
            </a:r>
            <a:r>
              <a:rPr lang="nb-NO" dirty="0">
                <a:solidFill>
                  <a:schemeClr val="tx1"/>
                </a:solidFill>
                <a:latin typeface="+mn-lt"/>
              </a:rPr>
              <a:t> og </a:t>
            </a:r>
            <a:r>
              <a:rPr lang="nb-NO" b="1" u="sng" dirty="0">
                <a:solidFill>
                  <a:schemeClr val="tx1"/>
                </a:solidFill>
                <a:latin typeface="+mn-lt"/>
              </a:rPr>
              <a:t>varig</a:t>
            </a:r>
            <a:r>
              <a:rPr lang="nb-NO" dirty="0">
                <a:solidFill>
                  <a:schemeClr val="tx1"/>
                </a:solidFill>
                <a:latin typeface="+mn-lt"/>
              </a:rPr>
              <a:t> nedsatt på grunn av sykdom, skade eller lyte ytes det stønad (..) til anskaffelse, vedlikehold og fornyelse av </a:t>
            </a:r>
            <a:r>
              <a:rPr lang="nb-NO" b="1" u="sng" dirty="0">
                <a:solidFill>
                  <a:schemeClr val="tx1"/>
                </a:solidFill>
                <a:latin typeface="+mn-lt"/>
              </a:rPr>
              <a:t>nødvendige</a:t>
            </a:r>
            <a:r>
              <a:rPr lang="nb-NO" dirty="0">
                <a:solidFill>
                  <a:schemeClr val="tx1"/>
                </a:solidFill>
                <a:latin typeface="+mn-lt"/>
              </a:rPr>
              <a:t> og </a:t>
            </a:r>
            <a:r>
              <a:rPr lang="nb-NO" b="1" u="sng" dirty="0">
                <a:solidFill>
                  <a:schemeClr val="tx1"/>
                </a:solidFill>
                <a:latin typeface="+mn-lt"/>
              </a:rPr>
              <a:t>hensiktsmessige</a:t>
            </a:r>
            <a:r>
              <a:rPr lang="nb-NO" dirty="0">
                <a:solidFill>
                  <a:schemeClr val="tx1"/>
                </a:solidFill>
                <a:latin typeface="+mn-lt"/>
              </a:rPr>
              <a:t> ortopediske hjelpemidler</a:t>
            </a:r>
          </a:p>
        </p:txBody>
      </p:sp>
    </p:spTree>
    <p:extLst>
      <p:ext uri="{BB962C8B-B14F-4D97-AF65-F5344CB8AC3E}">
        <p14:creationId xmlns:p14="http://schemas.microsoft.com/office/powerpoint/2010/main" val="2698680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3EDD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B5C108-4FAF-A28C-3EE1-8A5D5B134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D9C2889-A357-4833-40DF-36292179F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5429594-6D27-302A-D98F-42C28FA21C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01031" y="0"/>
            <a:ext cx="2340747" cy="1069722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B0A5007B-AAF7-39F4-31E1-576677544C0D}"/>
              </a:ext>
            </a:extLst>
          </p:cNvPr>
          <p:cNvGrpSpPr/>
          <p:nvPr/>
        </p:nvGrpSpPr>
        <p:grpSpPr>
          <a:xfrm>
            <a:off x="5228546" y="1755182"/>
            <a:ext cx="6402704" cy="2013862"/>
            <a:chOff x="0" y="22031"/>
            <a:chExt cx="6402704" cy="2013862"/>
          </a:xfrm>
          <a:solidFill>
            <a:srgbClr val="DF9749"/>
          </a:solidFill>
        </p:grpSpPr>
        <p:sp>
          <p:nvSpPr>
            <p:cNvPr id="11" name="Rektangel: avrundede hjørner 10">
              <a:extLst>
                <a:ext uri="{FF2B5EF4-FFF2-40B4-BE49-F238E27FC236}">
                  <a16:creationId xmlns:a16="http://schemas.microsoft.com/office/drawing/2014/main" id="{E9486574-81C9-AC22-44BD-5332E1EE56FD}"/>
                </a:ext>
              </a:extLst>
            </p:cNvPr>
            <p:cNvSpPr/>
            <p:nvPr/>
          </p:nvSpPr>
          <p:spPr>
            <a:xfrm>
              <a:off x="0" y="22031"/>
              <a:ext cx="6402704" cy="2013862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12" name="Rektangel: avrundede hjørner 4">
              <a:extLst>
                <a:ext uri="{FF2B5EF4-FFF2-40B4-BE49-F238E27FC236}">
                  <a16:creationId xmlns:a16="http://schemas.microsoft.com/office/drawing/2014/main" id="{CD4B44CB-ECBF-6875-30CE-1D3A3CE1DC8D}"/>
                </a:ext>
              </a:extLst>
            </p:cNvPr>
            <p:cNvSpPr txBox="1"/>
            <p:nvPr/>
          </p:nvSpPr>
          <p:spPr>
            <a:xfrm>
              <a:off x="98309" y="120340"/>
              <a:ext cx="6206086" cy="18172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600" b="1" u="sng" kern="1200" noProof="0" dirty="0">
                  <a:solidFill>
                    <a:srgbClr val="F4E1BD"/>
                  </a:solidFill>
                </a:rPr>
                <a:t>Vesentlig</a:t>
              </a:r>
              <a:r>
                <a:rPr lang="nb-NO" sz="3600" kern="1200" noProof="0" dirty="0">
                  <a:solidFill>
                    <a:srgbClr val="F4E1BD"/>
                  </a:solidFill>
                </a:rPr>
                <a:t> og </a:t>
              </a:r>
              <a:r>
                <a:rPr lang="nb-NO" sz="3600" b="1" u="sng" kern="1200" noProof="0" dirty="0">
                  <a:solidFill>
                    <a:srgbClr val="F4E1BD"/>
                  </a:solidFill>
                </a:rPr>
                <a:t>varig</a:t>
              </a:r>
              <a:r>
                <a:rPr lang="nb-NO" sz="3600" kern="1200" noProof="0" dirty="0">
                  <a:solidFill>
                    <a:srgbClr val="F4E1BD"/>
                  </a:solidFill>
                </a:rPr>
                <a:t> funksjonsnedsettelse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4DB88FE6-F605-BB72-1F82-F7155CDA1822}"/>
              </a:ext>
            </a:extLst>
          </p:cNvPr>
          <p:cNvGrpSpPr/>
          <p:nvPr/>
        </p:nvGrpSpPr>
        <p:grpSpPr>
          <a:xfrm>
            <a:off x="5228546" y="3872725"/>
            <a:ext cx="6402704" cy="2013862"/>
            <a:chOff x="0" y="2139574"/>
            <a:chExt cx="6402704" cy="2013862"/>
          </a:xfrm>
          <a:solidFill>
            <a:srgbClr val="89A097"/>
          </a:solidFill>
        </p:grpSpPr>
        <p:sp>
          <p:nvSpPr>
            <p:cNvPr id="9" name="Rektangel: avrundede hjørner 8">
              <a:extLst>
                <a:ext uri="{FF2B5EF4-FFF2-40B4-BE49-F238E27FC236}">
                  <a16:creationId xmlns:a16="http://schemas.microsoft.com/office/drawing/2014/main" id="{9EDEBD73-D143-4A47-6853-4ED87CB1DDC5}"/>
                </a:ext>
              </a:extLst>
            </p:cNvPr>
            <p:cNvSpPr/>
            <p:nvPr/>
          </p:nvSpPr>
          <p:spPr>
            <a:xfrm>
              <a:off x="0" y="2139574"/>
              <a:ext cx="6402704" cy="2013862"/>
            </a:xfrm>
            <a:prstGeom prst="roundRect">
              <a:avLst/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6443614"/>
                <a:satOff val="-18493"/>
                <a:lumOff val="-29609"/>
                <a:alphaOff val="0"/>
              </a:schemeClr>
            </a:fillRef>
            <a:effectRef idx="1">
              <a:schemeClr val="accent2">
                <a:hueOff val="6443614"/>
                <a:satOff val="-18493"/>
                <a:lumOff val="-2960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10" name="Rektangel: avrundede hjørner 6">
              <a:extLst>
                <a:ext uri="{FF2B5EF4-FFF2-40B4-BE49-F238E27FC236}">
                  <a16:creationId xmlns:a16="http://schemas.microsoft.com/office/drawing/2014/main" id="{07069206-35A1-4A75-91CF-435A7A474E5C}"/>
                </a:ext>
              </a:extLst>
            </p:cNvPr>
            <p:cNvSpPr txBox="1"/>
            <p:nvPr/>
          </p:nvSpPr>
          <p:spPr>
            <a:xfrm>
              <a:off x="98309" y="2237883"/>
              <a:ext cx="6206086" cy="181724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3600" b="1" u="sng" kern="1200" noProof="0" dirty="0">
                  <a:solidFill>
                    <a:srgbClr val="F3DFBB"/>
                  </a:solidFill>
                </a:rPr>
                <a:t>Nødvendige</a:t>
              </a:r>
              <a:r>
                <a:rPr lang="nb-NO" sz="3600" kern="1200" noProof="0" dirty="0">
                  <a:solidFill>
                    <a:srgbClr val="F3DFBB"/>
                  </a:solidFill>
                </a:rPr>
                <a:t> og </a:t>
              </a:r>
              <a:r>
                <a:rPr lang="nb-NO" sz="3600" b="1" u="sng" kern="1200" noProof="0" dirty="0">
                  <a:solidFill>
                    <a:srgbClr val="F3DFBB"/>
                  </a:solidFill>
                </a:rPr>
                <a:t>hensiktsmessige</a:t>
              </a:r>
              <a:r>
                <a:rPr lang="nb-NO" sz="3600" kern="1200" noProof="0" dirty="0">
                  <a:solidFill>
                    <a:srgbClr val="F3DFBB"/>
                  </a:solidFill>
                </a:rPr>
                <a:t> hjelpemidler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4073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8622D34-799B-F4A6-6F9A-32FC6AF80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976054B-7B10-3965-86F6-490BF92AA4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E041BF8B-ECD5-98B4-62F6-500944E2F4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545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38DAEA-C2D4-DF46-DF69-F85C6D747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31080C8-E74D-617B-36CB-402D62796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  <p:graphicFrame>
        <p:nvGraphicFramePr>
          <p:cNvPr id="6" name="Plassholder for innhold 4">
            <a:extLst>
              <a:ext uri="{FF2B5EF4-FFF2-40B4-BE49-F238E27FC236}">
                <a16:creationId xmlns:a16="http://schemas.microsoft.com/office/drawing/2014/main" id="{DB6E982B-AAA1-5794-6461-5210FDA42AB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6345898"/>
              </p:ext>
            </p:extLst>
          </p:nvPr>
        </p:nvGraphicFramePr>
        <p:xfrm>
          <a:off x="895553" y="424248"/>
          <a:ext cx="7848601" cy="6064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A8D663AF-1599-38BA-B3A5-A4AA559C4490}"/>
              </a:ext>
            </a:extLst>
          </p:cNvPr>
          <p:cNvSpPr txBox="1"/>
          <p:nvPr/>
        </p:nvSpPr>
        <p:spPr>
          <a:xfrm>
            <a:off x="1101055" y="1394269"/>
            <a:ext cx="1267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C7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Bruker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2EC7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D1C8A29-318A-5D3D-5C3D-5F4688B5AB83}"/>
              </a:ext>
            </a:extLst>
          </p:cNvPr>
          <p:cNvSpPr txBox="1"/>
          <p:nvPr/>
        </p:nvSpPr>
        <p:spPr>
          <a:xfrm>
            <a:off x="1186548" y="4964826"/>
            <a:ext cx="873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C7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NAV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2EC7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23A640A-4187-B7C0-ED2B-1E2D265E356E}"/>
              </a:ext>
            </a:extLst>
          </p:cNvPr>
          <p:cNvSpPr txBox="1"/>
          <p:nvPr/>
        </p:nvSpPr>
        <p:spPr>
          <a:xfrm>
            <a:off x="7541513" y="1394269"/>
            <a:ext cx="2763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C7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Hjelpemiddel-sentralen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2EC7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6BEDD8DB-5D14-2E54-484E-3842DCBD569A}"/>
              </a:ext>
            </a:extLst>
          </p:cNvPr>
          <p:cNvSpPr txBox="1"/>
          <p:nvPr/>
        </p:nvSpPr>
        <p:spPr>
          <a:xfrm>
            <a:off x="7581469" y="3628469"/>
            <a:ext cx="266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2EC78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Behandlende institusjon</a:t>
            </a:r>
            <a:endParaRPr kumimoji="0" lang="nb-NO" sz="1800" b="1" i="0" u="none" strike="noStrike" kern="1200" cap="none" spc="0" normalizeH="0" baseline="0" noProof="0" dirty="0">
              <a:ln>
                <a:noFill/>
              </a:ln>
              <a:solidFill>
                <a:srgbClr val="2EC78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5024DC7-2BC2-3525-E746-599F5876A15E}"/>
              </a:ext>
            </a:extLst>
          </p:cNvPr>
          <p:cNvSpPr txBox="1"/>
          <p:nvPr/>
        </p:nvSpPr>
        <p:spPr>
          <a:xfrm>
            <a:off x="7845876" y="4582576"/>
            <a:ext cx="31630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Unntak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Klumpfot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Spissfot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Pes </a:t>
            </a: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adductus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Hofteleddsdysplasi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826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3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99D798-DD4E-4BD6-A988-33973E02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524" y="1253861"/>
            <a:ext cx="4557076" cy="1095758"/>
          </a:xfrm>
        </p:spPr>
        <p:txBody>
          <a:bodyPr>
            <a:noAutofit/>
          </a:bodyPr>
          <a:lstStyle/>
          <a:p>
            <a:r>
              <a:rPr lang="nb-NO" sz="3200" b="1" noProof="0" dirty="0">
                <a:solidFill>
                  <a:srgbClr val="003B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Hjelpemiddelsentralen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7E04A2-4495-41FB-AA59-E349AF11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080" y="2176952"/>
            <a:ext cx="3747212" cy="2389085"/>
          </a:xfrm>
        </p:spPr>
        <p:txBody>
          <a:bodyPr>
            <a:normAutofit lnSpcReduction="10000"/>
          </a:bodyPr>
          <a:lstStyle/>
          <a:p>
            <a:r>
              <a:rPr lang="nb-NO" noProof="0" dirty="0">
                <a:solidFill>
                  <a:srgbClr val="003B00"/>
                </a:solidFill>
                <a:latin typeface="+mn-lt"/>
              </a:rPr>
              <a:t>Tekniske hjelpemidler</a:t>
            </a:r>
          </a:p>
          <a:p>
            <a:r>
              <a:rPr lang="nb-NO" noProof="0" dirty="0">
                <a:solidFill>
                  <a:srgbClr val="003B00"/>
                </a:solidFill>
                <a:latin typeface="+mn-lt"/>
              </a:rPr>
              <a:t>Varmehjelpemidler</a:t>
            </a:r>
          </a:p>
          <a:p>
            <a:r>
              <a:rPr lang="nb-NO" noProof="0" dirty="0">
                <a:solidFill>
                  <a:srgbClr val="003B00"/>
                </a:solidFill>
                <a:latin typeface="+mn-lt"/>
              </a:rPr>
              <a:t>Sitteskallortoser</a:t>
            </a:r>
          </a:p>
          <a:p>
            <a:r>
              <a:rPr lang="nb-NO" noProof="0" dirty="0">
                <a:solidFill>
                  <a:srgbClr val="003B00"/>
                </a:solidFill>
                <a:latin typeface="+mn-lt"/>
              </a:rPr>
              <a:t>Myke </a:t>
            </a:r>
            <a:r>
              <a:rPr lang="nb-NO" noProof="0" dirty="0" err="1">
                <a:solidFill>
                  <a:srgbClr val="003B00"/>
                </a:solidFill>
                <a:latin typeface="+mn-lt"/>
              </a:rPr>
              <a:t>ståskall</a:t>
            </a:r>
            <a:r>
              <a:rPr lang="nb-NO" noProof="0" dirty="0">
                <a:solidFill>
                  <a:srgbClr val="003B00"/>
                </a:solidFill>
                <a:latin typeface="+mn-lt"/>
              </a:rPr>
              <a:t> til </a:t>
            </a:r>
            <a:r>
              <a:rPr lang="nb-NO" noProof="0" dirty="0" err="1">
                <a:solidFill>
                  <a:srgbClr val="003B00"/>
                </a:solidFill>
                <a:latin typeface="+mn-lt"/>
              </a:rPr>
              <a:t>ståstativ</a:t>
            </a:r>
            <a:endParaRPr lang="nb-NO" noProof="0" dirty="0">
              <a:solidFill>
                <a:srgbClr val="003B00"/>
              </a:solidFill>
              <a:latin typeface="+mn-lt"/>
            </a:endParaRPr>
          </a:p>
        </p:txBody>
      </p:sp>
      <p:pic>
        <p:nvPicPr>
          <p:cNvPr id="10" name="Bilde 9" descr="Et bilde som inneholder klær, hjul, tegning, smil&#10;&#10;KI-generert innhold kan være feil.">
            <a:extLst>
              <a:ext uri="{FF2B5EF4-FFF2-40B4-BE49-F238E27FC236}">
                <a16:creationId xmlns:a16="http://schemas.microsoft.com/office/drawing/2014/main" id="{6573B2AC-344F-8BF0-1EDC-FBC8850E7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40" y="1253861"/>
            <a:ext cx="5159733" cy="515973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949B4B3F-B8BC-43B0-5FAD-C1D32C4B3E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01031" y="0"/>
            <a:ext cx="2340747" cy="10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6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7307F9-3614-D688-B44B-6E5574B30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CE7986D-1B63-5BE0-98C4-75B625388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8999" y="2825748"/>
            <a:ext cx="6586258" cy="109310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nb-NO" sz="9600" b="1" noProof="0" dirty="0">
                <a:solidFill>
                  <a:srgbClr val="2EC78F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HVORFOR?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ABE5246-1302-456D-5860-BB086FCE5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97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3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0A3AC0-AB99-4C83-A9CA-89DE3C306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51" y="1261363"/>
            <a:ext cx="5118447" cy="1079075"/>
          </a:xfrm>
        </p:spPr>
        <p:txBody>
          <a:bodyPr>
            <a:normAutofit/>
          </a:bodyPr>
          <a:lstStyle/>
          <a:p>
            <a:r>
              <a:rPr lang="nb-NO" sz="3200" b="1" noProof="0" dirty="0">
                <a:solidFill>
                  <a:srgbClr val="003B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Spesialisthelsetjenesten</a:t>
            </a:r>
            <a:endParaRPr lang="nb-NO" sz="3600" b="1" noProof="0" dirty="0">
              <a:solidFill>
                <a:srgbClr val="003B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E0EC3F-98E8-4D9C-8445-2344B4C91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804" y="2148849"/>
            <a:ext cx="3868418" cy="2806328"/>
          </a:xfrm>
        </p:spPr>
        <p:txBody>
          <a:bodyPr>
            <a:normAutofit fontScale="85000" lnSpcReduction="10000"/>
          </a:bodyPr>
          <a:lstStyle/>
          <a:p>
            <a:r>
              <a:rPr lang="nb-NO" noProof="0" dirty="0">
                <a:solidFill>
                  <a:srgbClr val="003B00"/>
                </a:solidFill>
                <a:latin typeface="+mn-lt"/>
              </a:rPr>
              <a:t>Ansvar for behandling og behandlingshjelpemidler</a:t>
            </a:r>
          </a:p>
          <a:p>
            <a:r>
              <a:rPr lang="nb-NO" noProof="0" dirty="0">
                <a:solidFill>
                  <a:srgbClr val="003B00"/>
                </a:solidFill>
                <a:latin typeface="+mn-lt"/>
              </a:rPr>
              <a:t>Endelig liste med unntak</a:t>
            </a:r>
          </a:p>
          <a:p>
            <a:pPr lvl="1"/>
            <a:r>
              <a:rPr lang="nb-NO" noProof="0" dirty="0">
                <a:solidFill>
                  <a:srgbClr val="003B00"/>
                </a:solidFill>
                <a:latin typeface="+mn-lt"/>
              </a:rPr>
              <a:t>Klumpfot</a:t>
            </a:r>
          </a:p>
          <a:p>
            <a:pPr lvl="1"/>
            <a:r>
              <a:rPr lang="nb-NO" noProof="0" dirty="0">
                <a:solidFill>
                  <a:srgbClr val="003B00"/>
                </a:solidFill>
                <a:latin typeface="+mn-lt"/>
              </a:rPr>
              <a:t>Spissfot</a:t>
            </a:r>
          </a:p>
          <a:p>
            <a:pPr lvl="1"/>
            <a:r>
              <a:rPr lang="nb-NO" noProof="0" dirty="0">
                <a:solidFill>
                  <a:srgbClr val="003B00"/>
                </a:solidFill>
                <a:latin typeface="+mn-lt"/>
              </a:rPr>
              <a:t>Pes </a:t>
            </a:r>
            <a:r>
              <a:rPr lang="nb-NO" noProof="0" dirty="0" err="1">
                <a:solidFill>
                  <a:srgbClr val="003B00"/>
                </a:solidFill>
                <a:latin typeface="+mn-lt"/>
              </a:rPr>
              <a:t>adduktus</a:t>
            </a:r>
            <a:r>
              <a:rPr lang="nb-NO" noProof="0" dirty="0">
                <a:solidFill>
                  <a:srgbClr val="003B00"/>
                </a:solidFill>
                <a:latin typeface="+mn-lt"/>
              </a:rPr>
              <a:t> grad III</a:t>
            </a:r>
          </a:p>
          <a:p>
            <a:pPr lvl="1"/>
            <a:r>
              <a:rPr lang="nb-NO" noProof="0" dirty="0" err="1">
                <a:solidFill>
                  <a:srgbClr val="003B00"/>
                </a:solidFill>
                <a:latin typeface="+mn-lt"/>
              </a:rPr>
              <a:t>Hofteleddsdysplasi</a:t>
            </a:r>
            <a:endParaRPr lang="nb-NO" noProof="0" dirty="0">
              <a:solidFill>
                <a:srgbClr val="003B00"/>
              </a:solidFill>
              <a:latin typeface="+mn-lt"/>
            </a:endParaRPr>
          </a:p>
        </p:txBody>
      </p:sp>
      <p:pic>
        <p:nvPicPr>
          <p:cNvPr id="9" name="Bilde 8" descr="Et bilde som inneholder klær, tegning, sketch, Menneskeansikt&#10;&#10;KI-generert innhold kan være feil.">
            <a:extLst>
              <a:ext uri="{FF2B5EF4-FFF2-40B4-BE49-F238E27FC236}">
                <a16:creationId xmlns:a16="http://schemas.microsoft.com/office/drawing/2014/main" id="{985E38A6-4214-1D23-B767-60D8781B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073" y="1384663"/>
            <a:ext cx="5737597" cy="382506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206F472-036B-741C-70AD-A3B37B32E4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01031" y="0"/>
            <a:ext cx="2340747" cy="10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3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41F7E9-80B5-4AFC-A192-1C73BE35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135" y="1589878"/>
            <a:ext cx="3498979" cy="790840"/>
          </a:xfrm>
        </p:spPr>
        <p:txBody>
          <a:bodyPr>
            <a:normAutofit/>
          </a:bodyPr>
          <a:lstStyle/>
          <a:p>
            <a:r>
              <a:rPr lang="nb-NO" sz="3200" b="1" noProof="0" dirty="0">
                <a:solidFill>
                  <a:srgbClr val="003B00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Arbeidsgiver</a:t>
            </a:r>
            <a:endParaRPr lang="nb-NO" sz="4800" b="1" noProof="0" dirty="0">
              <a:solidFill>
                <a:srgbClr val="003B00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33A705D-F950-4B88-8CCE-924EE26A6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134" y="2380718"/>
            <a:ext cx="4658351" cy="2644127"/>
          </a:xfrm>
        </p:spPr>
        <p:txBody>
          <a:bodyPr>
            <a:normAutofit/>
          </a:bodyPr>
          <a:lstStyle/>
          <a:p>
            <a:r>
              <a:rPr lang="nb-NO" noProof="0" dirty="0">
                <a:solidFill>
                  <a:srgbClr val="003B00"/>
                </a:solidFill>
                <a:latin typeface="+mn-lt"/>
              </a:rPr>
              <a:t>Arbeidsgiver har et vidtgående ansvar for å gjennomføre arbeidsplasstilrettelegging.</a:t>
            </a:r>
          </a:p>
          <a:p>
            <a:r>
              <a:rPr lang="nb-NO" noProof="0" dirty="0">
                <a:solidFill>
                  <a:srgbClr val="003B00"/>
                </a:solidFill>
                <a:latin typeface="+mn-lt"/>
              </a:rPr>
              <a:t>Tiltaket skal være rimelig og mulig.</a:t>
            </a:r>
          </a:p>
        </p:txBody>
      </p:sp>
      <p:pic>
        <p:nvPicPr>
          <p:cNvPr id="6" name="Bilde 5" descr="Et bilde som inneholder klær, sko, tegning, maling&#10;&#10;KI-generert innhold kan være feil.">
            <a:extLst>
              <a:ext uri="{FF2B5EF4-FFF2-40B4-BE49-F238E27FC236}">
                <a16:creationId xmlns:a16="http://schemas.microsoft.com/office/drawing/2014/main" id="{0CA46285-A3B7-096B-1A20-524E0BEA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602" y="771069"/>
            <a:ext cx="3713072" cy="556960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BC33BDE-47B9-8D61-9166-E0ED0E1D2E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01031" y="0"/>
            <a:ext cx="2340747" cy="10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2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C52D09F-A6DC-077C-FB13-F1C34EC57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25E84B3-EDB2-58BC-85D0-CEEFB0A3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F976E02B-B8F4-6EC3-B6C8-F6F038D1EA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241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A24B0E-8819-44DB-ADC0-7C3634262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532" y="979816"/>
            <a:ext cx="10515600" cy="1325563"/>
          </a:xfrm>
        </p:spPr>
        <p:txBody>
          <a:bodyPr/>
          <a:lstStyle/>
          <a:p>
            <a:r>
              <a:rPr lang="nb-NO" b="1" noProof="0" dirty="0">
                <a:solidFill>
                  <a:srgbClr val="2EC78F"/>
                </a:solidFill>
                <a:latin typeface="+mn-lt"/>
              </a:rPr>
              <a:t>Hva inneholder en komplett søknad?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871105-38AD-4C13-A288-41FCEF67F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371" y="2137180"/>
            <a:ext cx="10515600" cy="4351338"/>
          </a:xfrm>
        </p:spPr>
        <p:txBody>
          <a:bodyPr/>
          <a:lstStyle/>
          <a:p>
            <a:r>
              <a:rPr lang="nb-NO" noProof="0" dirty="0">
                <a:solidFill>
                  <a:schemeClr val="tx1"/>
                </a:solidFill>
                <a:latin typeface="+mn-lt"/>
              </a:rPr>
              <a:t>Erklæring og signatur fra rekvirent</a:t>
            </a:r>
          </a:p>
          <a:p>
            <a:pPr lvl="1"/>
            <a:r>
              <a:rPr lang="nb-NO" dirty="0">
                <a:solidFill>
                  <a:schemeClr val="tx1"/>
                </a:solidFill>
                <a:latin typeface="+mn-lt"/>
              </a:rPr>
              <a:t>Rekvirent må begrunne årsakssammenheng</a:t>
            </a:r>
            <a:endParaRPr lang="nb-NO" noProof="0" dirty="0">
              <a:solidFill>
                <a:schemeClr val="tx1"/>
              </a:solidFill>
              <a:latin typeface="+mn-lt"/>
            </a:endParaRPr>
          </a:p>
          <a:p>
            <a:r>
              <a:rPr lang="nb-NO" noProof="0" dirty="0">
                <a:solidFill>
                  <a:schemeClr val="tx1"/>
                </a:solidFill>
                <a:latin typeface="+mn-lt"/>
              </a:rPr>
              <a:t>Tilleggsopplysninger og signatur fra ortopediingeniør</a:t>
            </a:r>
          </a:p>
          <a:p>
            <a:pPr lvl="1"/>
            <a:r>
              <a:rPr lang="nb-NO" dirty="0">
                <a:solidFill>
                  <a:schemeClr val="tx1"/>
                </a:solidFill>
                <a:latin typeface="+mn-lt"/>
              </a:rPr>
              <a:t>Bruk gjerne eget ark, og skriv på maskin</a:t>
            </a:r>
            <a:endParaRPr lang="nb-NO" noProof="0" dirty="0">
              <a:solidFill>
                <a:schemeClr val="tx1"/>
              </a:solidFill>
              <a:latin typeface="+mn-lt"/>
            </a:endParaRPr>
          </a:p>
          <a:p>
            <a:r>
              <a:rPr lang="nb-NO" noProof="0" dirty="0">
                <a:solidFill>
                  <a:schemeClr val="tx1"/>
                </a:solidFill>
                <a:latin typeface="+mn-lt"/>
              </a:rPr>
              <a:t>Signatur fra bruker eller verge</a:t>
            </a:r>
          </a:p>
          <a:p>
            <a:pPr lvl="1"/>
            <a:r>
              <a:rPr lang="nb-NO" dirty="0">
                <a:solidFill>
                  <a:schemeClr val="tx1"/>
                </a:solidFill>
                <a:latin typeface="+mn-lt"/>
              </a:rPr>
              <a:t>Skriv hvorfor bruker ev. ikke signerer selv, og hvem som signerer på vegne av brukeren!</a:t>
            </a:r>
            <a:endParaRPr lang="nb-NO" noProof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43C11D9-AD30-8AFE-09DD-43359BA6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57277" y="127281"/>
            <a:ext cx="1722805" cy="687270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FB1F0203-4BE7-6CFA-7EF4-15D720F26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6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6BD5175-9B78-4C14-9E41-4B149D8A3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892" y="1213638"/>
            <a:ext cx="5767566" cy="1198636"/>
          </a:xfrm>
        </p:spPr>
        <p:txBody>
          <a:bodyPr anchor="ctr">
            <a:normAutofit/>
          </a:bodyPr>
          <a:lstStyle/>
          <a:p>
            <a:r>
              <a:rPr lang="nb-NO" sz="3600" b="1" noProof="0" dirty="0">
                <a:solidFill>
                  <a:srgbClr val="2EC78F"/>
                </a:solidFill>
                <a:latin typeface="+mn-lt"/>
              </a:rPr>
              <a:t>Saksbehandler – ikke fagperson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B5B1DB46-9A5A-7DCE-7D58-7C3F38124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02" y="2789239"/>
            <a:ext cx="5768442" cy="2683606"/>
          </a:xfrm>
        </p:spPr>
        <p:txBody>
          <a:bodyPr>
            <a:normAutofit/>
          </a:bodyPr>
          <a:lstStyle/>
          <a:p>
            <a:r>
              <a:rPr lang="nb-NO" sz="2400" noProof="0" dirty="0">
                <a:solidFill>
                  <a:srgbClr val="FFFFFE"/>
                </a:solidFill>
                <a:latin typeface="+mn-lt"/>
              </a:rPr>
              <a:t>Saksbehandler kan regelverket, men er avhengig av en god, faglig forklaring.</a:t>
            </a:r>
          </a:p>
          <a:p>
            <a:r>
              <a:rPr lang="nb-NO" sz="2400" dirty="0">
                <a:solidFill>
                  <a:srgbClr val="FFFFFE"/>
                </a:solidFill>
                <a:latin typeface="+mn-lt"/>
              </a:rPr>
              <a:t>Saksbehandler trenger en hjemmel for å kunne gi et vedtak – en grunn som er i samsvar med regelverket.</a:t>
            </a:r>
          </a:p>
          <a:p>
            <a:r>
              <a:rPr lang="nb-NO" sz="2400" noProof="0" dirty="0">
                <a:solidFill>
                  <a:srgbClr val="FFFFFE"/>
                </a:solidFill>
                <a:latin typeface="+mn-lt"/>
              </a:rPr>
              <a:t>Gi saksbehandler</a:t>
            </a:r>
            <a:r>
              <a:rPr lang="nb-NO" sz="2400" dirty="0">
                <a:solidFill>
                  <a:srgbClr val="FFFFFE"/>
                </a:solidFill>
                <a:latin typeface="+mn-lt"/>
              </a:rPr>
              <a:t> den informasjonen som trengs for å gi et riktig vedtak!</a:t>
            </a:r>
            <a:endParaRPr lang="nb-NO" sz="2400" noProof="0" dirty="0">
              <a:solidFill>
                <a:srgbClr val="FFFFFE"/>
              </a:solidFill>
              <a:latin typeface="+mn-lt"/>
            </a:endParaRPr>
          </a:p>
        </p:txBody>
      </p:sp>
      <p:pic>
        <p:nvPicPr>
          <p:cNvPr id="9" name="Plassholder for innhold 8">
            <a:extLst>
              <a:ext uri="{FF2B5EF4-FFF2-40B4-BE49-F238E27FC236}">
                <a16:creationId xmlns:a16="http://schemas.microsoft.com/office/drawing/2014/main" id="{F8457B99-ABEA-E4A1-5883-FA0FB9F9F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872" t="49999" r="51548" b="-3"/>
          <a:stretch/>
        </p:blipFill>
        <p:spPr>
          <a:xfrm>
            <a:off x="6867616" y="1308360"/>
            <a:ext cx="4161207" cy="4648304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A5F6DDB3-82D5-F7DB-9962-95B0337A4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Menneskeansikt, klær, tekst, kvinne&#10;&#10;Automatisk generert beskrivelse">
            <a:extLst>
              <a:ext uri="{FF2B5EF4-FFF2-40B4-BE49-F238E27FC236}">
                <a16:creationId xmlns:a16="http://schemas.microsoft.com/office/drawing/2014/main" id="{F1611867-937A-4D17-B037-4C9424AE7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34344" r="-2" b="-2"/>
          <a:stretch/>
        </p:blipFill>
        <p:spPr>
          <a:xfrm>
            <a:off x="972115" y="1341120"/>
            <a:ext cx="5205010" cy="4538566"/>
          </a:xfrm>
          <a:prstGeom prst="rect">
            <a:avLst/>
          </a:prstGeom>
          <a:ln w="12700">
            <a:noFill/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98429EB-0908-FDD7-144C-EC6EE3108A21}"/>
              </a:ext>
            </a:extLst>
          </p:cNvPr>
          <p:cNvSpPr txBox="1"/>
          <p:nvPr/>
        </p:nvSpPr>
        <p:spPr>
          <a:xfrm>
            <a:off x="7064375" y="1341121"/>
            <a:ext cx="4329050" cy="4675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rgbClr val="E5BB76"/>
              </a:buClr>
              <a:buSzPct val="110000"/>
              <a:buFont typeface="Wingdings" panose="05000000000000000000" pitchFamily="2" charset="2"/>
              <a:buChar char="§"/>
            </a:pPr>
            <a:r>
              <a:rPr lang="nb-NO" noProof="0" dirty="0"/>
              <a:t>Det er mange ting vi tenker er selvsagt, som saksbehandler ikke har </a:t>
            </a:r>
            <a:r>
              <a:rPr lang="nb-NO" dirty="0"/>
              <a:t>erfaring til å vite noe om.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rgbClr val="E5BB76"/>
              </a:buClr>
              <a:buSzPct val="110000"/>
              <a:buFont typeface="Wingdings" panose="05000000000000000000" pitchFamily="2" charset="2"/>
              <a:buChar char="§"/>
            </a:pPr>
            <a:r>
              <a:rPr lang="nb-NO" noProof="0" dirty="0"/>
              <a:t>Ikke alle med diabetes har sår, alle trenger heller ikke </a:t>
            </a:r>
            <a:r>
              <a:rPr lang="nb-NO" noProof="0" dirty="0" err="1"/>
              <a:t>spesialsko</a:t>
            </a:r>
            <a:r>
              <a:rPr lang="nb-NO" noProof="0" dirty="0"/>
              <a:t>. Hvorfor søkes det om </a:t>
            </a:r>
            <a:r>
              <a:rPr lang="nb-NO" noProof="0" dirty="0" err="1"/>
              <a:t>spesialsko</a:t>
            </a:r>
            <a:r>
              <a:rPr lang="nb-NO" noProof="0" dirty="0"/>
              <a:t> her?</a:t>
            </a:r>
          </a:p>
          <a:p>
            <a:pPr marL="285750" indent="-228600" defTabSz="914400">
              <a:lnSpc>
                <a:spcPct val="120000"/>
              </a:lnSpc>
              <a:spcAft>
                <a:spcPts val="600"/>
              </a:spcAft>
              <a:buClr>
                <a:srgbClr val="E5BB76"/>
              </a:buClr>
              <a:buSzPct val="110000"/>
              <a:buFont typeface="Wingdings" panose="05000000000000000000" pitchFamily="2" charset="2"/>
              <a:buChar char="§"/>
            </a:pPr>
            <a:r>
              <a:rPr lang="nb-NO" dirty="0"/>
              <a:t>Selv om du har rutine på å be alle pasienter prøve </a:t>
            </a:r>
            <a:r>
              <a:rPr lang="nb-NO" dirty="0" err="1"/>
              <a:t>innleggssåler</a:t>
            </a:r>
            <a:r>
              <a:rPr lang="nb-NO" dirty="0"/>
              <a:t>, så kjenner ikke saksbehandler disse rutinene. Skriv at det er forsøkt! Eller hvorfor du vet at det ikke vil fungere.</a:t>
            </a:r>
            <a:endParaRPr lang="nb-NO" noProof="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900E721-699E-028F-9BB9-59AC841F9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93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clip art, tegnefilm&#10;&#10;KI-generert innhold kan være feil.">
            <a:extLst>
              <a:ext uri="{FF2B5EF4-FFF2-40B4-BE49-F238E27FC236}">
                <a16:creationId xmlns:a16="http://schemas.microsoft.com/office/drawing/2014/main" id="{43E3042F-CD77-86CB-297A-868F15161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9" y="364684"/>
            <a:ext cx="6128631" cy="612863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612A136-AE3A-931F-6703-0DCD71BAC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4">
            <a:extLst>
              <a:ext uri="{FF2B5EF4-FFF2-40B4-BE49-F238E27FC236}">
                <a16:creationId xmlns:a16="http://schemas.microsoft.com/office/drawing/2014/main" id="{AD25A5E8-93FB-4A2F-42B8-55FAF15A8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333303" y="960214"/>
            <a:ext cx="4919472" cy="4919472"/>
          </a:xfrm>
          <a:prstGeom prst="rect">
            <a:avLst/>
          </a:prstGeom>
          <a:ln w="12700">
            <a:noFill/>
          </a:ln>
        </p:spPr>
      </p:pic>
      <p:graphicFrame>
        <p:nvGraphicFramePr>
          <p:cNvPr id="7" name="Plassholder for innhold 4">
            <a:extLst>
              <a:ext uri="{FF2B5EF4-FFF2-40B4-BE49-F238E27FC236}">
                <a16:creationId xmlns:a16="http://schemas.microsoft.com/office/drawing/2014/main" id="{5592FEF6-3ABB-8D24-0349-D0BC7E28B9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343894"/>
              </p:ext>
            </p:extLst>
          </p:nvPr>
        </p:nvGraphicFramePr>
        <p:xfrm>
          <a:off x="7052855" y="1480230"/>
          <a:ext cx="4099607" cy="3678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kstSylinder 7">
            <a:extLst>
              <a:ext uri="{FF2B5EF4-FFF2-40B4-BE49-F238E27FC236}">
                <a16:creationId xmlns:a16="http://schemas.microsoft.com/office/drawing/2014/main" id="{A7BB81FB-1307-9854-02B6-FA3D94A13CCA}"/>
              </a:ext>
            </a:extLst>
          </p:cNvPr>
          <p:cNvSpPr txBox="1"/>
          <p:nvPr/>
        </p:nvSpPr>
        <p:spPr>
          <a:xfrm>
            <a:off x="6675427" y="5356466"/>
            <a:ext cx="4854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rgbClr val="2EC78F"/>
                </a:solidFill>
              </a:rPr>
              <a:t>Hvorfor – hvorfor – hvorfor?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F063401-2F45-D71F-56DC-E551717E73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68CB5A0-6B15-6A74-1625-59DE95EF2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681B12B-9744-7F03-1CBB-7A81245219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0D02589B-0EF3-9B6D-4D9C-F51A9F06DF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30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42E3943-3B05-FEAE-79F4-A86AEC0416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2464593"/>
              </p:ext>
            </p:extLst>
          </p:nvPr>
        </p:nvGraphicFramePr>
        <p:xfrm>
          <a:off x="256903" y="1166949"/>
          <a:ext cx="11678193" cy="4781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Bilde 4">
            <a:extLst>
              <a:ext uri="{FF2B5EF4-FFF2-40B4-BE49-F238E27FC236}">
                <a16:creationId xmlns:a16="http://schemas.microsoft.com/office/drawing/2014/main" id="{409AFD02-34C5-F75C-9A07-8414A38871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9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CD9649-7754-D40F-09C8-180F18BAA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D9BF0-C7B0-8191-2CC1-5F9EC8519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2EC78F"/>
                </a:solidFill>
                <a:latin typeface="+mn-lt"/>
              </a:rPr>
              <a:t>Saksbehandlingstider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37D3585-39F4-00CC-36D0-4C2D57BA4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3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28 uker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nb-NO" sz="3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Økende mengde avslag</a:t>
            </a:r>
          </a:p>
          <a:p>
            <a:pPr marL="0" indent="0">
              <a:buNone/>
            </a:pPr>
            <a:r>
              <a:rPr lang="nb-NO" sz="3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Uforutsigbarhet</a:t>
            </a:r>
          </a:p>
          <a:p>
            <a:pPr marL="0" indent="0">
              <a:buNone/>
            </a:pPr>
            <a:r>
              <a:rPr lang="nb-NO" sz="36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Usikkerhet</a:t>
            </a:r>
          </a:p>
          <a:p>
            <a:pPr marL="0" indent="0">
              <a:buNone/>
            </a:pPr>
            <a:endParaRPr lang="nb-NO" sz="9600" b="1" dirty="0">
              <a:solidFill>
                <a:srgbClr val="C3EDDF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2F17873-C182-44B1-D026-3EC783D4F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D263DA-0E91-5770-8808-D837E520D9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65034" y="905435"/>
            <a:ext cx="3723340" cy="55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82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028E5B3-8629-4FD7-747F-19BC9C0D1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44D9296-6B63-9B5C-F631-548F602C65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637317F4-E6C0-E22D-D715-6208582D0D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5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5D6D0D-6F4E-F687-2FAB-164E1F9FE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3FEB7B7-48F0-2E05-3576-2E1B2E169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9" t="2707" b="74323"/>
          <a:stretch>
            <a:fillRect/>
          </a:stretch>
        </p:blipFill>
        <p:spPr>
          <a:xfrm>
            <a:off x="317216" y="1359389"/>
            <a:ext cx="11557568" cy="413922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C781BD37-19BA-4785-7842-523BBA71C8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357277" y="127281"/>
            <a:ext cx="1722805" cy="68727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67AA85C7-34D7-A0EC-FCC2-BCF52E719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F8F605-9B7F-727F-B08D-985841AA1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743953C5-F8F8-526A-A616-B3C2C8BD1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989" t="25301" r="514" b="44229"/>
          <a:stretch>
            <a:fillRect/>
          </a:stretch>
        </p:blipFill>
        <p:spPr>
          <a:xfrm>
            <a:off x="370114" y="1240104"/>
            <a:ext cx="11451772" cy="5490615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4EE0BBCD-F663-E440-6770-01F6EDF95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57277" y="127281"/>
            <a:ext cx="1722805" cy="68727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37FD370-2947-5BBD-8BEF-CE9AC608C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3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0B9A3-DB6F-2B1E-D288-4FECDB454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00C62A11-B4A8-0999-8A3D-2DBE938FB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97" t="68946" r="-1393" b="2007"/>
          <a:stretch>
            <a:fillRect/>
          </a:stretch>
        </p:blipFill>
        <p:spPr>
          <a:xfrm>
            <a:off x="452731" y="1280160"/>
            <a:ext cx="11269007" cy="5033554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C0C034E-C007-4512-35D3-358D8A2ABE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357277" y="127281"/>
            <a:ext cx="1722805" cy="68727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EE92E334-77C6-671D-B702-DA8E3BD19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3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B54EC3F-4D43-DD2B-9C69-E77D5DB4F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52FE777-9F1C-DBE8-34F9-070B49692B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87149859-C7B5-4A00-880C-4F41C4F416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966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3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813113-244E-4B26-9091-B2B111DBE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" y="140404"/>
            <a:ext cx="10515600" cy="1325563"/>
          </a:xfrm>
        </p:spPr>
        <p:txBody>
          <a:bodyPr/>
          <a:lstStyle/>
          <a:p>
            <a:r>
              <a:rPr lang="nb-NO" b="1" noProof="0" dirty="0">
                <a:solidFill>
                  <a:srgbClr val="003B00"/>
                </a:solidFill>
                <a:latin typeface="+mn-lt"/>
              </a:rPr>
              <a:t>Større fotdeformitet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7CF493-F8F1-4687-BBF9-56EB4B8F3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48" y="803186"/>
            <a:ext cx="6793804" cy="5248622"/>
          </a:xfrm>
        </p:spPr>
        <p:txBody>
          <a:bodyPr/>
          <a:lstStyle/>
          <a:p>
            <a:endParaRPr lang="nb-NO" noProof="0"/>
          </a:p>
        </p:txBody>
      </p:sp>
      <p:sp>
        <p:nvSpPr>
          <p:cNvPr id="4" name="Sky 3">
            <a:extLst>
              <a:ext uri="{FF2B5EF4-FFF2-40B4-BE49-F238E27FC236}">
                <a16:creationId xmlns:a16="http://schemas.microsoft.com/office/drawing/2014/main" id="{DE8BCFDD-F037-4D27-AB3C-019277B3EF92}"/>
              </a:ext>
            </a:extLst>
          </p:cNvPr>
          <p:cNvSpPr/>
          <p:nvPr/>
        </p:nvSpPr>
        <p:spPr>
          <a:xfrm>
            <a:off x="2555548" y="885596"/>
            <a:ext cx="7902358" cy="5828994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0FAD06D-6BA7-4FB1-8F9E-C2D05DAD2A96}"/>
              </a:ext>
            </a:extLst>
          </p:cNvPr>
          <p:cNvSpPr txBox="1"/>
          <p:nvPr/>
        </p:nvSpPr>
        <p:spPr>
          <a:xfrm>
            <a:off x="3473946" y="1872908"/>
            <a:ext cx="69839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Uttalt, tilstivnet pes </a:t>
            </a:r>
            <a:r>
              <a:rPr lang="nb-NO" sz="2000" b="1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cavus</a:t>
            </a:r>
            <a:endParaRPr lang="nb-NO" sz="2000" b="1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Pes </a:t>
            </a:r>
            <a:r>
              <a:rPr lang="nb-NO" sz="2000" b="1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cavovarus</a:t>
            </a:r>
            <a:endParaRPr lang="nb-NO" sz="2000" b="1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Pes </a:t>
            </a:r>
            <a:r>
              <a:rPr lang="nb-NO" sz="2000" b="1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adductus</a:t>
            </a: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grad III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Talus </a:t>
            </a:r>
            <a:r>
              <a:rPr lang="nb-NO" sz="2000" b="1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vertikalis</a:t>
            </a: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påvist ved røntgen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Uttalt fotrotsartrose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Fare for arterielt og </a:t>
            </a:r>
            <a:r>
              <a:rPr lang="nb-NO" sz="2000" b="1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nevrogent</a:t>
            </a: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 betinget trykksår ved diabetes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Klinisk artritt i to eller flere MTP-ledd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Høy risiko for alvorlig fotkomplikasjon ved revmatisme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Betydelig, symptomgivende artrose i </a:t>
            </a:r>
            <a:r>
              <a:rPr lang="nb-NO" sz="2000" b="1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talo-cruralleddet</a:t>
            </a: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2000" b="1" noProof="0" dirty="0">
                <a:latin typeface="Calibri" panose="020F0502020204030204" pitchFamily="34" charset="0"/>
                <a:cs typeface="Calibri" panose="020F0502020204030204" pitchFamily="34" charset="0"/>
              </a:rPr>
              <a:t>CMT eller MTP I, påvist ved røntgen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BDC6062-5FC7-3412-E233-FA3F6E0368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01031" y="0"/>
            <a:ext cx="2340747" cy="10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3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D10194-D75A-433D-B9A9-0557526D1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940"/>
            <a:ext cx="10515600" cy="1325563"/>
          </a:xfrm>
        </p:spPr>
        <p:txBody>
          <a:bodyPr/>
          <a:lstStyle/>
          <a:p>
            <a:r>
              <a:rPr lang="nb-NO" b="1" noProof="0" dirty="0">
                <a:solidFill>
                  <a:srgbClr val="003B00"/>
                </a:solidFill>
                <a:latin typeface="+mn-lt"/>
              </a:rPr>
              <a:t>Krever utførlig beskrivelse</a:t>
            </a:r>
            <a:br>
              <a:rPr lang="nb-NO" b="1" noProof="0" dirty="0">
                <a:solidFill>
                  <a:srgbClr val="003B00"/>
                </a:solidFill>
                <a:latin typeface="+mn-lt"/>
              </a:rPr>
            </a:br>
            <a:r>
              <a:rPr lang="nb-NO" b="1" noProof="0" dirty="0">
                <a:solidFill>
                  <a:srgbClr val="003B00"/>
                </a:solidFill>
                <a:latin typeface="+mn-lt"/>
              </a:rPr>
              <a:t>av funksjon</a:t>
            </a:r>
          </a:p>
        </p:txBody>
      </p:sp>
      <p:sp>
        <p:nvSpPr>
          <p:cNvPr id="4" name="Sky 3">
            <a:extLst>
              <a:ext uri="{FF2B5EF4-FFF2-40B4-BE49-F238E27FC236}">
                <a16:creationId xmlns:a16="http://schemas.microsoft.com/office/drawing/2014/main" id="{47401C85-113A-4B8D-A51E-7CCE4A927CE8}"/>
              </a:ext>
            </a:extLst>
          </p:cNvPr>
          <p:cNvSpPr/>
          <p:nvPr/>
        </p:nvSpPr>
        <p:spPr>
          <a:xfrm>
            <a:off x="4569245" y="1219200"/>
            <a:ext cx="7169780" cy="5496182"/>
          </a:xfrm>
          <a:prstGeom prst="cloud">
            <a:avLst/>
          </a:prstGeom>
          <a:solidFill>
            <a:srgbClr val="DF974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>
              <a:solidFill>
                <a:srgbClr val="FFC000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DB04E96-16A7-4CE9-8996-79050EADFBF8}"/>
              </a:ext>
            </a:extLst>
          </p:cNvPr>
          <p:cNvSpPr txBox="1"/>
          <p:nvPr/>
        </p:nvSpPr>
        <p:spPr>
          <a:xfrm>
            <a:off x="5520742" y="1982027"/>
            <a:ext cx="518431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>
                <a:latin typeface="Calibri" panose="020F0502020204030204" pitchFamily="34" charset="0"/>
                <a:cs typeface="Calibri" panose="020F0502020204030204" pitchFamily="34" charset="0"/>
              </a:rPr>
              <a:t>Pes </a:t>
            </a:r>
            <a:r>
              <a:rPr lang="nb-NO" sz="2000" b="1" noProof="0" err="1">
                <a:latin typeface="Calibri" panose="020F0502020204030204" pitchFamily="34" charset="0"/>
                <a:cs typeface="Calibri" panose="020F0502020204030204" pitchFamily="34" charset="0"/>
              </a:rPr>
              <a:t>planus</a:t>
            </a:r>
            <a:r>
              <a:rPr lang="nb-NO" sz="2000" b="1" noProof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nb-NO" sz="2000" b="1" noProof="0" err="1">
                <a:latin typeface="Calibri" panose="020F0502020204030204" pitchFamily="34" charset="0"/>
                <a:cs typeface="Calibri" panose="020F0502020204030204" pitchFamily="34" charset="0"/>
              </a:rPr>
              <a:t>planovalgus</a:t>
            </a:r>
            <a:endParaRPr lang="nb-NO" sz="2000" b="1" noProof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>
                <a:latin typeface="Calibri" panose="020F0502020204030204" pitchFamily="34" charset="0"/>
                <a:cs typeface="Calibri" panose="020F0502020204030204" pitchFamily="34" charset="0"/>
              </a:rPr>
              <a:t>Pes </a:t>
            </a:r>
            <a:r>
              <a:rPr lang="nb-NO" sz="2000" b="1" noProof="0" err="1">
                <a:latin typeface="Calibri" panose="020F0502020204030204" pitchFamily="34" charset="0"/>
                <a:cs typeface="Calibri" panose="020F0502020204030204" pitchFamily="34" charset="0"/>
              </a:rPr>
              <a:t>pronatus</a:t>
            </a:r>
            <a:endParaRPr lang="nb-NO" sz="2000" b="1" noProof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>
                <a:latin typeface="Calibri" panose="020F0502020204030204" pitchFamily="34" charset="0"/>
                <a:cs typeface="Calibri" panose="020F0502020204030204" pitchFamily="34" charset="0"/>
              </a:rPr>
              <a:t>Forfotspronasjon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err="1">
                <a:latin typeface="Calibri" panose="020F0502020204030204" pitchFamily="34" charset="0"/>
                <a:cs typeface="Calibri" panose="020F0502020204030204" pitchFamily="34" charset="0"/>
              </a:rPr>
              <a:t>Calcaneovalgus</a:t>
            </a:r>
            <a:endParaRPr lang="nb-NO" sz="2000" b="1" noProof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>
                <a:latin typeface="Calibri" panose="020F0502020204030204" pitchFamily="34" charset="0"/>
                <a:cs typeface="Calibri" panose="020F0502020204030204" pitchFamily="34" charset="0"/>
              </a:rPr>
              <a:t>Medialtorsjon av tibia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>
                <a:latin typeface="Calibri" panose="020F0502020204030204" pitchFamily="34" charset="0"/>
                <a:cs typeface="Calibri" panose="020F0502020204030204" pitchFamily="34" charset="0"/>
              </a:rPr>
              <a:t>Sprikefot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err="1">
                <a:latin typeface="Calibri" panose="020F0502020204030204" pitchFamily="34" charset="0"/>
                <a:cs typeface="Calibri" panose="020F0502020204030204" pitchFamily="34" charset="0"/>
              </a:rPr>
              <a:t>Hallux</a:t>
            </a:r>
            <a:r>
              <a:rPr lang="nb-NO" sz="2000" b="1" noProof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1" noProof="0" err="1">
                <a:latin typeface="Calibri" panose="020F0502020204030204" pitchFamily="34" charset="0"/>
                <a:cs typeface="Calibri" panose="020F0502020204030204" pitchFamily="34" charset="0"/>
              </a:rPr>
              <a:t>valgus</a:t>
            </a:r>
            <a:endParaRPr lang="nb-NO" sz="2000" b="1" noProof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400" noProof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i="1" noProof="0">
                <a:latin typeface="Calibri" panose="020F0502020204030204" pitchFamily="34" charset="0"/>
                <a:cs typeface="Calibri" panose="020F0502020204030204" pitchFamily="34" charset="0"/>
              </a:rPr>
              <a:t>Sammen med genetisk betingede tilstander som f.eks. Downs syndrom og </a:t>
            </a:r>
            <a:r>
              <a:rPr lang="nb-NO" i="1" noProof="0" err="1">
                <a:latin typeface="Calibri" panose="020F0502020204030204" pitchFamily="34" charset="0"/>
                <a:cs typeface="Calibri" panose="020F0502020204030204" pitchFamily="34" charset="0"/>
              </a:rPr>
              <a:t>Ehler</a:t>
            </a:r>
            <a:r>
              <a:rPr lang="nb-NO" i="1" noProof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i="1" noProof="0" err="1">
                <a:latin typeface="Calibri" panose="020F0502020204030204" pitchFamily="34" charset="0"/>
                <a:cs typeface="Calibri" panose="020F0502020204030204" pitchFamily="34" charset="0"/>
              </a:rPr>
              <a:t>Danlos</a:t>
            </a:r>
            <a:r>
              <a:rPr lang="nb-NO" i="1" noProof="0">
                <a:latin typeface="Calibri" panose="020F0502020204030204" pitchFamily="34" charset="0"/>
                <a:cs typeface="Calibri" panose="020F0502020204030204" pitchFamily="34" charset="0"/>
              </a:rPr>
              <a:t> syndrom, samt multihandikap/-traumer med tilhørende gangvansker, er disse deformitetene uansett å regne som større.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E33EEC1-907A-9D6B-8893-5A0856759D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01031" y="0"/>
            <a:ext cx="2340747" cy="10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49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3ED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A2546A-FC16-4CEC-BD1F-57E09F0D8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noProof="0" dirty="0">
                <a:solidFill>
                  <a:srgbClr val="003B00"/>
                </a:solidFill>
                <a:latin typeface="+mn-lt"/>
              </a:rPr>
              <a:t>Dekkes ikke av NAV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70E3B6-0E7A-4468-8EFC-5A5951878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ky 3">
            <a:extLst>
              <a:ext uri="{FF2B5EF4-FFF2-40B4-BE49-F238E27FC236}">
                <a16:creationId xmlns:a16="http://schemas.microsoft.com/office/drawing/2014/main" id="{40C7E467-931C-4CF8-B413-6F6197226BBE}"/>
              </a:ext>
            </a:extLst>
          </p:cNvPr>
          <p:cNvSpPr/>
          <p:nvPr/>
        </p:nvSpPr>
        <p:spPr>
          <a:xfrm>
            <a:off x="4020855" y="1434847"/>
            <a:ext cx="7603297" cy="4616961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noProof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48A311E-0BD8-42B0-A4AC-209FF591CFEA}"/>
              </a:ext>
            </a:extLst>
          </p:cNvPr>
          <p:cNvSpPr txBox="1"/>
          <p:nvPr/>
        </p:nvSpPr>
        <p:spPr>
          <a:xfrm>
            <a:off x="5030764" y="2304112"/>
            <a:ext cx="59796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Calcaneodynia</a:t>
            </a:r>
            <a:endParaRPr lang="nb-NO" sz="2000" b="1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Plantar</a:t>
            </a:r>
            <a:r>
              <a:rPr lang="nb-NO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b-NO" sz="2000" b="1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fasciit</a:t>
            </a:r>
            <a:endParaRPr lang="nb-NO" sz="2000" b="1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Sesamoiditt</a:t>
            </a:r>
            <a:endParaRPr lang="nb-NO" sz="2000" b="1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Metatarsalgia</a:t>
            </a:r>
            <a:endParaRPr lang="nb-NO" sz="2000" b="1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b="1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Lidelser i øvrig bevegelsesapparat utenom foten, med unntak av fotseng som skal motvirke løsning av kne-/hofteprotese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40F8C4B-86C7-8970-699A-05C61C2E98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01031" y="0"/>
            <a:ext cx="2340747" cy="106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1420E36-361A-BD49-245D-35F80F354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0421B02-E2AB-50DE-31FE-FA80978B5D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B5DB24A8-93AA-6104-87A5-B0C2C21272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636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A33628-20B0-47F8-94F4-CE77AD4BA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770111"/>
            <a:ext cx="5767566" cy="1072378"/>
          </a:xfrm>
        </p:spPr>
        <p:txBody>
          <a:bodyPr anchor="ctr">
            <a:normAutofit/>
          </a:bodyPr>
          <a:lstStyle/>
          <a:p>
            <a:r>
              <a:rPr lang="nb-NO" sz="3600" b="1" noProof="0" dirty="0" err="1">
                <a:solidFill>
                  <a:srgbClr val="2EC78F"/>
                </a:solidFill>
                <a:latin typeface="+mn-lt"/>
              </a:rPr>
              <a:t>Spesialsko</a:t>
            </a:r>
            <a:endParaRPr lang="nb-NO" sz="3600" b="1" noProof="0" dirty="0">
              <a:solidFill>
                <a:srgbClr val="2EC78F"/>
              </a:solidFill>
              <a:latin typeface="+mn-l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3F88855-B7FA-4D1D-B217-DA755EAB0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02" y="1752600"/>
            <a:ext cx="5768442" cy="3720245"/>
          </a:xfrm>
        </p:spPr>
        <p:txBody>
          <a:bodyPr>
            <a:normAutofit/>
          </a:bodyPr>
          <a:lstStyle/>
          <a:p>
            <a:r>
              <a:rPr lang="nb-NO" sz="2000" noProof="0" dirty="0">
                <a:solidFill>
                  <a:srgbClr val="FFFFFE"/>
                </a:solidFill>
                <a:latin typeface="+mn-lt"/>
              </a:rPr>
              <a:t>Tre grupper</a:t>
            </a:r>
          </a:p>
          <a:p>
            <a:pPr lvl="1"/>
            <a:r>
              <a:rPr lang="nb-NO" b="1" noProof="0" dirty="0">
                <a:solidFill>
                  <a:srgbClr val="FFFFFE"/>
                </a:solidFill>
                <a:latin typeface="+mn-lt"/>
              </a:rPr>
              <a:t>Gruppe 1: </a:t>
            </a:r>
            <a:r>
              <a:rPr lang="nb-NO" noProof="0" dirty="0">
                <a:solidFill>
                  <a:srgbClr val="FFFFFE"/>
                </a:solidFill>
                <a:latin typeface="+mn-lt"/>
              </a:rPr>
              <a:t>Redresserende barnesko (DV/AV-sko)</a:t>
            </a:r>
          </a:p>
          <a:p>
            <a:pPr lvl="1"/>
            <a:r>
              <a:rPr lang="nb-NO" b="1" noProof="0" dirty="0">
                <a:solidFill>
                  <a:srgbClr val="FFFFFE"/>
                </a:solidFill>
                <a:latin typeface="+mn-lt"/>
              </a:rPr>
              <a:t>Gruppe 2: </a:t>
            </a:r>
            <a:r>
              <a:rPr lang="nb-NO" noProof="0" dirty="0" err="1">
                <a:solidFill>
                  <a:srgbClr val="FFFFFE"/>
                </a:solidFill>
                <a:latin typeface="+mn-lt"/>
              </a:rPr>
              <a:t>Spesialsko</a:t>
            </a:r>
            <a:r>
              <a:rPr lang="nb-NO" noProof="0" dirty="0">
                <a:solidFill>
                  <a:srgbClr val="FFFFFE"/>
                </a:solidFill>
                <a:latin typeface="+mn-lt"/>
              </a:rPr>
              <a:t> for nevroortopediske lidelser</a:t>
            </a:r>
          </a:p>
          <a:p>
            <a:pPr lvl="1"/>
            <a:r>
              <a:rPr lang="nb-NO" b="1" noProof="0" dirty="0">
                <a:solidFill>
                  <a:srgbClr val="FFFFFE"/>
                </a:solidFill>
                <a:latin typeface="+mn-lt"/>
              </a:rPr>
              <a:t>Gruppe 3: </a:t>
            </a:r>
            <a:r>
              <a:rPr lang="nb-NO" noProof="0" dirty="0" err="1">
                <a:solidFill>
                  <a:srgbClr val="FFFFFE"/>
                </a:solidFill>
                <a:latin typeface="+mn-lt"/>
              </a:rPr>
              <a:t>Ortosesko</a:t>
            </a:r>
            <a:endParaRPr lang="nb-NO" noProof="0" dirty="0">
              <a:solidFill>
                <a:srgbClr val="FFFFFE"/>
              </a:solidFill>
              <a:latin typeface="+mn-lt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1B62ABA-9273-4989-A4D9-DE7DF0EDC5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44" r="38075" b="-2"/>
          <a:stretch/>
        </p:blipFill>
        <p:spPr>
          <a:xfrm>
            <a:off x="7549862" y="227"/>
            <a:ext cx="4641833" cy="6858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8FD038C-468A-8B38-C4E6-D2F31DF3C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7DF8D5-88BB-9EB9-75D3-3A33A1A33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534E9D4-A60B-7227-C993-20DF329F33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32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Samhandlingsmøte årlig</a:t>
            </a:r>
          </a:p>
          <a:p>
            <a:pPr marL="0" indent="0">
              <a:buNone/>
            </a:pPr>
            <a:r>
              <a:rPr lang="nb-NO" sz="32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Dialogmøter</a:t>
            </a:r>
          </a:p>
          <a:p>
            <a:pPr marL="0" indent="0">
              <a:buNone/>
            </a:pPr>
            <a:r>
              <a:rPr lang="nb-NO" sz="3200" dirty="0">
                <a:solidFill>
                  <a:schemeClr val="tx1"/>
                </a:solidFill>
                <a:latin typeface="+mn-lt"/>
                <a:ea typeface="Calibri"/>
                <a:cs typeface="Calibri"/>
              </a:rPr>
              <a:t>Gråsoneutvalget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7A75D14-52D5-E211-12C6-68594A06B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3C3AEB-6306-F2A4-1AEB-9BFAE5F9FF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76800" y="1410447"/>
            <a:ext cx="6983506" cy="4655670"/>
          </a:xfrm>
          <a:prstGeom prst="rect">
            <a:avLst/>
          </a:prstGeom>
        </p:spPr>
      </p:pic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EF7A0CC8-0433-8ECB-D62F-4CDB0D3BDB8E}"/>
              </a:ext>
            </a:extLst>
          </p:cNvPr>
          <p:cNvSpPr txBox="1">
            <a:spLocks/>
          </p:cNvSpPr>
          <p:nvPr/>
        </p:nvSpPr>
        <p:spPr>
          <a:xfrm>
            <a:off x="617966" y="753046"/>
            <a:ext cx="6586258" cy="109310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AAECF4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b-NO" sz="9600" b="1">
                <a:solidFill>
                  <a:srgbClr val="2EC78F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Dialog med Nav</a:t>
            </a:r>
            <a:endParaRPr lang="nb-NO" sz="9600" b="1" dirty="0">
              <a:solidFill>
                <a:srgbClr val="2EC78F"/>
              </a:solidFill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169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887A69-5AAD-0537-8339-C1443EE82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2017C14-6885-CEEE-147D-E11C7C07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78904EB7-9C7D-F76A-FC67-368F7A3BA4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417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0E6227-A146-C942-24E2-B841AD3A0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AE796E3-C780-0338-BC2D-4BAA3EF2B1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09" b="2909"/>
          <a:stretch/>
        </p:blipFill>
        <p:spPr>
          <a:xfrm>
            <a:off x="20" y="642560"/>
            <a:ext cx="12191980" cy="4599422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0F4EA92-CA04-363D-D8FE-A5999EC3F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24" y="3173435"/>
            <a:ext cx="5767566" cy="1072378"/>
          </a:xfrm>
        </p:spPr>
        <p:txBody>
          <a:bodyPr anchor="ctr">
            <a:normAutofit/>
          </a:bodyPr>
          <a:lstStyle/>
          <a:p>
            <a:r>
              <a:rPr lang="nb-NO" sz="3600" b="1" noProof="0" dirty="0">
                <a:solidFill>
                  <a:srgbClr val="2EC78F"/>
                </a:solidFill>
                <a:latin typeface="+mn-lt"/>
              </a:rPr>
              <a:t>Dyre komponenter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DA8AE5A-F60F-0F96-E855-667DCBCCE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02" y="4155924"/>
            <a:ext cx="5768442" cy="3720245"/>
          </a:xfrm>
        </p:spPr>
        <p:txBody>
          <a:bodyPr>
            <a:normAutofit/>
          </a:bodyPr>
          <a:lstStyle/>
          <a:p>
            <a:r>
              <a:rPr lang="nb-NO" sz="2000" noProof="0" dirty="0">
                <a:solidFill>
                  <a:srgbClr val="FFFFFE"/>
                </a:solidFill>
                <a:latin typeface="+mn-lt"/>
              </a:rPr>
              <a:t>Ikke ment som reservekomponent</a:t>
            </a:r>
          </a:p>
          <a:p>
            <a:r>
              <a:rPr lang="nb-NO" sz="2000" dirty="0">
                <a:solidFill>
                  <a:srgbClr val="FFFFFE"/>
                </a:solidFill>
                <a:latin typeface="+mn-lt"/>
              </a:rPr>
              <a:t>Ikke automatisk vedtak</a:t>
            </a:r>
          </a:p>
          <a:p>
            <a:r>
              <a:rPr lang="nb-NO" sz="2000" noProof="0" dirty="0">
                <a:solidFill>
                  <a:srgbClr val="FFFFFE"/>
                </a:solidFill>
                <a:latin typeface="+mn-lt"/>
              </a:rPr>
              <a:t>Forhold deg til garantitid</a:t>
            </a:r>
            <a:endParaRPr lang="nb-NO" noProof="0" dirty="0">
              <a:solidFill>
                <a:srgbClr val="FFFFFE"/>
              </a:solidFill>
              <a:latin typeface="+mn-lt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624DE91-2090-5325-999E-F945874C4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8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636A5-3345-E2B2-78FA-E0D2564B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7DDBF12-413E-2ED5-6AE6-C596466864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D2C52A9D-9F1F-E532-BC6F-E8C06AE4C8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9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0BED848C-21F6-BC00-9BD2-00DBB6CB0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F79328BE-95D8-ACE2-F46D-30EE6DBFAA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3A62F43-4DA4-87CA-EAF0-D8F9641EDD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8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76EAE2-E1BA-F7DA-253A-1D73E690B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62B45-EF1A-2BB9-5FA3-C4186778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2EC78F"/>
                </a:solidFill>
                <a:latin typeface="+mn-lt"/>
              </a:rPr>
              <a:t>Gråsoneutvalget</a:t>
            </a:r>
            <a:endParaRPr lang="en-US" b="1" dirty="0">
              <a:solidFill>
                <a:srgbClr val="2EC78F"/>
              </a:solidFill>
              <a:latin typeface="+mn-lt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A0662D-7AF8-C8C8-4783-9F7E89571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solidFill>
                  <a:schemeClr val="tx1"/>
                </a:solidFill>
                <a:latin typeface="+mn-lt"/>
              </a:rPr>
              <a:t>Skoliosekorsett til idiopatiske skolioser</a:t>
            </a:r>
          </a:p>
          <a:p>
            <a:r>
              <a:rPr lang="nb-NO" dirty="0">
                <a:solidFill>
                  <a:schemeClr val="tx1"/>
                </a:solidFill>
                <a:latin typeface="+mn-lt"/>
              </a:rPr>
              <a:t>Sårortoser til diabetiske fotsår</a:t>
            </a:r>
          </a:p>
          <a:p>
            <a:r>
              <a:rPr lang="nb-NO" dirty="0">
                <a:solidFill>
                  <a:schemeClr val="tx1"/>
                </a:solidFill>
                <a:latin typeface="+mn-lt"/>
              </a:rPr>
              <a:t>Prefabrikkerte ortoser</a:t>
            </a:r>
          </a:p>
          <a:p>
            <a:pPr marL="0" indent="0">
              <a:buNone/>
            </a:pPr>
            <a:endParaRPr lang="nb-NO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r>
              <a:rPr lang="nb-NO" dirty="0">
                <a:solidFill>
                  <a:schemeClr val="tx1"/>
                </a:solidFill>
                <a:latin typeface="+mn-lt"/>
              </a:rPr>
              <a:t>Endring i forvaltningspraksis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9F5B7DC-CE36-56A7-0888-207DC3AA1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5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69F7CF-ABFE-AD56-FB78-369445C79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93AA-BA2C-FBA8-66EF-F81BB082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2EC78F"/>
                </a:solidFill>
                <a:latin typeface="+mn-lt"/>
              </a:rPr>
              <a:t>Avslag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01E4A3-101D-F181-E050-BFEEA9BF4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956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Arial"/>
              <a:buChar char="•"/>
            </a:pPr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Arial"/>
              </a:rPr>
              <a:t>Avslag på to samtidige par fotsenger selv når vilkårene er oppfylt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>
              <a:buFont typeface="Arial"/>
              <a:buChar char="•"/>
            </a:pPr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Arial"/>
              </a:rPr>
              <a:t>Avslag på fotsenger fordi det ikke foreligger «stor fotdeformitet», til tross for dokumentert funksjonsnedsettelse og effekt</a:t>
            </a:r>
            <a:endParaRPr lang="nb-NO" sz="2400" dirty="0">
              <a:solidFill>
                <a:schemeClr val="tx1"/>
              </a:solidFill>
              <a:latin typeface="+mn-lt"/>
            </a:endParaRPr>
          </a:p>
          <a:p>
            <a:pPr>
              <a:buFont typeface="Arial"/>
              <a:buChar char="•"/>
            </a:pPr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Arial"/>
              </a:rPr>
              <a:t>Avslag på ortopediske hjelpemidler med varme, fordi varmehjelpemidler tolkes som tekniske hjelpemidler</a:t>
            </a:r>
            <a:endParaRPr lang="nb-NO" sz="2400" dirty="0">
              <a:solidFill>
                <a:schemeClr val="tx1"/>
              </a:solidFill>
              <a:latin typeface="+mn-lt"/>
            </a:endParaRPr>
          </a:p>
          <a:p>
            <a:pPr>
              <a:buFont typeface="Arial"/>
              <a:buChar char="•"/>
            </a:pPr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Arial"/>
              </a:rPr>
              <a:t>Avslag på ortoser etter hjerneslag basert på en feiltolkning av varighetsprinsippet</a:t>
            </a:r>
            <a:endParaRPr lang="nb-NO" sz="2400" dirty="0">
              <a:solidFill>
                <a:schemeClr val="tx1"/>
              </a:solidFill>
              <a:latin typeface="+mn-lt"/>
            </a:endParaRPr>
          </a:p>
          <a:p>
            <a:pPr>
              <a:buFont typeface="Arial"/>
              <a:buChar char="•"/>
            </a:pPr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Arial"/>
              </a:rPr>
              <a:t>Avslag på fastlegefornyelser som tidligere har vært uproblematiske</a:t>
            </a:r>
            <a:endParaRPr lang="nb-NO" sz="2400" dirty="0">
              <a:solidFill>
                <a:schemeClr val="tx1"/>
              </a:solidFill>
              <a:latin typeface="+mn-lt"/>
            </a:endParaRPr>
          </a:p>
          <a:p>
            <a:pPr>
              <a:buFont typeface="Arial"/>
              <a:buChar char="•"/>
            </a:pPr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Arial"/>
              </a:rPr>
              <a:t>Ortopediske hjelpemidler som feilaktig vurderes som behandlingshjelpemidler</a:t>
            </a:r>
            <a:endParaRPr lang="nb-NO" sz="2400" dirty="0">
              <a:solidFill>
                <a:schemeClr val="tx1"/>
              </a:solidFill>
              <a:latin typeface="+mn-lt"/>
            </a:endParaRPr>
          </a:p>
          <a:p>
            <a:pPr>
              <a:buFont typeface="Arial"/>
              <a:buChar char="•"/>
            </a:pPr>
            <a:r>
              <a:rPr lang="nb-NO" sz="2400" dirty="0">
                <a:solidFill>
                  <a:schemeClr val="tx1"/>
                </a:solidFill>
                <a:latin typeface="+mn-lt"/>
                <a:ea typeface="Calibri"/>
                <a:cs typeface="Arial"/>
              </a:rPr>
              <a:t>Avslag på hjelpemidler som skal forbedre sittefunksjon da sitting ikke lenger anses som en funksjon</a:t>
            </a:r>
            <a:endParaRPr lang="nb-NO" sz="24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nb-NO" sz="2400" b="1" dirty="0">
              <a:solidFill>
                <a:srgbClr val="C3EDDF"/>
              </a:solidFill>
              <a:latin typeface="+mn-lt"/>
              <a:ea typeface="Calibri"/>
              <a:cs typeface="Calibri"/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680339F-8063-3CF3-A732-265C3B935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91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9BDDB1-2AF1-C425-AD0B-08BE287B8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A3B2DAF7-BE1B-C9C3-5DC7-F509258DFE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59" b="7759"/>
          <a:stretch/>
        </p:blipFill>
        <p:spPr>
          <a:xfrm>
            <a:off x="0" y="0"/>
            <a:ext cx="12192000" cy="6866753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2486BA0-6546-A9C0-2348-BAD4B5CCA1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943" y="5312230"/>
            <a:ext cx="4665069" cy="106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9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3B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C6C5A2-783C-C8AE-6B81-9FB7E1A40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89B55A-A8E4-5972-249C-4FBE73194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8999" y="2825748"/>
            <a:ext cx="6586258" cy="109310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nb-NO" sz="9600" b="1" noProof="0" dirty="0">
                <a:solidFill>
                  <a:srgbClr val="2EC78F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HVORFOR?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E1EEED9-2B4E-5DA9-5236-AA11DD9A4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0652" y="369482"/>
            <a:ext cx="1611086" cy="3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06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2" id="{A3E5EC49-E214-4118-8B91-F79AC7B497E1}" vid="{360E7CEB-172B-418D-9A91-65C71D69FEB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1469</TotalTime>
  <Words>1180</Words>
  <Application>Microsoft Office PowerPoint</Application>
  <PresentationFormat>Widescreen</PresentationFormat>
  <Paragraphs>223</Paragraphs>
  <Slides>42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Office-tema</vt:lpstr>
      <vt:lpstr>PowerPoint Presentation</vt:lpstr>
      <vt:lpstr>PowerPoint Presentation</vt:lpstr>
      <vt:lpstr>Saksbehandlingstider</vt:lpstr>
      <vt:lpstr>PowerPoint Presentation</vt:lpstr>
      <vt:lpstr>PowerPoint Presentation</vt:lpstr>
      <vt:lpstr>Gråsoneutvalget</vt:lpstr>
      <vt:lpstr>Avslag</vt:lpstr>
      <vt:lpstr>PowerPoint Presentation</vt:lpstr>
      <vt:lpstr>PowerPoint Presentation</vt:lpstr>
      <vt:lpstr>Ønsker fra Nav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Hjelpemiddelsentralen</vt:lpstr>
      <vt:lpstr>Spesialisthelsetjenesten</vt:lpstr>
      <vt:lpstr>Arbeidsgiver</vt:lpstr>
      <vt:lpstr>PowerPoint Presentation</vt:lpstr>
      <vt:lpstr>Hva inneholder en komplett søknad?</vt:lpstr>
      <vt:lpstr>Saksbehandler – ikke fagperson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Større fotdeformitet</vt:lpstr>
      <vt:lpstr>Krever utførlig beskrivelse av funksjon</vt:lpstr>
      <vt:lpstr>Dekkes ikke av NAV</vt:lpstr>
      <vt:lpstr>PowerPoint Presentation</vt:lpstr>
      <vt:lpstr>Spesialsko</vt:lpstr>
      <vt:lpstr>PowerPoint Presentation</vt:lpstr>
      <vt:lpstr>Dyre komponenter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NAV-regelverket 2021</dc:title>
  <dc:creator>Jan Olav Lohne</dc:creator>
  <cp:lastModifiedBy>Jan Olav Lohne</cp:lastModifiedBy>
  <cp:revision>4</cp:revision>
  <dcterms:created xsi:type="dcterms:W3CDTF">2021-12-07T17:54:23Z</dcterms:created>
  <dcterms:modified xsi:type="dcterms:W3CDTF">2026-05-18T11:34:56Z</dcterms:modified>
</cp:coreProperties>
</file>